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4.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07"/>
  </p:notesMasterIdLst>
  <p:handoutMasterIdLst>
    <p:handoutMasterId r:id="rId108"/>
  </p:handoutMasterIdLst>
  <p:sldIdLst>
    <p:sldId id="256" r:id="rId7"/>
    <p:sldId id="341" r:id="rId8"/>
    <p:sldId id="339" r:id="rId9"/>
    <p:sldId id="266" r:id="rId10"/>
    <p:sldId id="267" r:id="rId11"/>
    <p:sldId id="343" r:id="rId12"/>
    <p:sldId id="342" r:id="rId13"/>
    <p:sldId id="350" r:id="rId14"/>
    <p:sldId id="344" r:id="rId15"/>
    <p:sldId id="347" r:id="rId16"/>
    <p:sldId id="349" r:id="rId17"/>
    <p:sldId id="348" r:id="rId18"/>
    <p:sldId id="352" r:id="rId19"/>
    <p:sldId id="351" r:id="rId20"/>
    <p:sldId id="353" r:id="rId21"/>
    <p:sldId id="354" r:id="rId22"/>
    <p:sldId id="358" r:id="rId23"/>
    <p:sldId id="359" r:id="rId24"/>
    <p:sldId id="360" r:id="rId25"/>
    <p:sldId id="357" r:id="rId26"/>
    <p:sldId id="361" r:id="rId27"/>
    <p:sldId id="362" r:id="rId28"/>
    <p:sldId id="363" r:id="rId29"/>
    <p:sldId id="364" r:id="rId30"/>
    <p:sldId id="365" r:id="rId31"/>
    <p:sldId id="367" r:id="rId32"/>
    <p:sldId id="368" r:id="rId33"/>
    <p:sldId id="366" r:id="rId34"/>
    <p:sldId id="369" r:id="rId35"/>
    <p:sldId id="370" r:id="rId36"/>
    <p:sldId id="371" r:id="rId37"/>
    <p:sldId id="355" r:id="rId38"/>
    <p:sldId id="372" r:id="rId39"/>
    <p:sldId id="375" r:id="rId40"/>
    <p:sldId id="345" r:id="rId41"/>
    <p:sldId id="385" r:id="rId42"/>
    <p:sldId id="379" r:id="rId43"/>
    <p:sldId id="381" r:id="rId44"/>
    <p:sldId id="380" r:id="rId45"/>
    <p:sldId id="383" r:id="rId46"/>
    <p:sldId id="382" r:id="rId47"/>
    <p:sldId id="384" r:id="rId48"/>
    <p:sldId id="376" r:id="rId49"/>
    <p:sldId id="386" r:id="rId50"/>
    <p:sldId id="378" r:id="rId51"/>
    <p:sldId id="373" r:id="rId52"/>
    <p:sldId id="387" r:id="rId53"/>
    <p:sldId id="377" r:id="rId54"/>
    <p:sldId id="401" r:id="rId55"/>
    <p:sldId id="397" r:id="rId56"/>
    <p:sldId id="398" r:id="rId57"/>
    <p:sldId id="402" r:id="rId58"/>
    <p:sldId id="400" r:id="rId59"/>
    <p:sldId id="399" r:id="rId60"/>
    <p:sldId id="374" r:id="rId61"/>
    <p:sldId id="403" r:id="rId62"/>
    <p:sldId id="404" r:id="rId63"/>
    <p:sldId id="405" r:id="rId64"/>
    <p:sldId id="406" r:id="rId65"/>
    <p:sldId id="407" r:id="rId66"/>
    <p:sldId id="411" r:id="rId67"/>
    <p:sldId id="410" r:id="rId68"/>
    <p:sldId id="412" r:id="rId69"/>
    <p:sldId id="413" r:id="rId70"/>
    <p:sldId id="408" r:id="rId71"/>
    <p:sldId id="415" r:id="rId72"/>
    <p:sldId id="414" r:id="rId73"/>
    <p:sldId id="418" r:id="rId74"/>
    <p:sldId id="416" r:id="rId75"/>
    <p:sldId id="417" r:id="rId76"/>
    <p:sldId id="419" r:id="rId77"/>
    <p:sldId id="420" r:id="rId78"/>
    <p:sldId id="409" r:id="rId79"/>
    <p:sldId id="421" r:id="rId80"/>
    <p:sldId id="422" r:id="rId81"/>
    <p:sldId id="426" r:id="rId82"/>
    <p:sldId id="435" r:id="rId83"/>
    <p:sldId id="436" r:id="rId84"/>
    <p:sldId id="423" r:id="rId85"/>
    <p:sldId id="424" r:id="rId86"/>
    <p:sldId id="425" r:id="rId87"/>
    <p:sldId id="434" r:id="rId88"/>
    <p:sldId id="427" r:id="rId89"/>
    <p:sldId id="428" r:id="rId90"/>
    <p:sldId id="429" r:id="rId91"/>
    <p:sldId id="431" r:id="rId92"/>
    <p:sldId id="430" r:id="rId93"/>
    <p:sldId id="432" r:id="rId94"/>
    <p:sldId id="433" r:id="rId95"/>
    <p:sldId id="437" r:id="rId96"/>
    <p:sldId id="438" r:id="rId97"/>
    <p:sldId id="388" r:id="rId98"/>
    <p:sldId id="390" r:id="rId99"/>
    <p:sldId id="391" r:id="rId100"/>
    <p:sldId id="392" r:id="rId101"/>
    <p:sldId id="393" r:id="rId102"/>
    <p:sldId id="394" r:id="rId103"/>
    <p:sldId id="395" r:id="rId104"/>
    <p:sldId id="396" r:id="rId105"/>
    <p:sldId id="340" r:id="rId106"/>
  </p:sldIdLst>
  <p:sldSz cx="9144000" cy="6858000" type="screen4x3"/>
  <p:notesSz cx="6742113" cy="9872663"/>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EB7CE2E2-157D-4DBE-9AE5-06693631A113}" type="datetimeFigureOut">
              <a:rPr lang="nl-NL" smtClean="0"/>
              <a:pPr/>
              <a:t>12-4-2017</a:t>
            </a:fld>
            <a:endParaRPr lang="nl-NL"/>
          </a:p>
        </p:txBody>
      </p:sp>
      <p:sp>
        <p:nvSpPr>
          <p:cNvPr id="4" name="Tijdelijke aanduiding voor voettekst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024668DB-466A-4E13-98C7-54AE4DFEF19E}" type="slidenum">
              <a:rPr lang="nl-NL" smtClean="0"/>
              <a:pPr/>
              <a:t>‹nr.›</a:t>
            </a:fld>
            <a:endParaRPr lang="nl-NL"/>
          </a:p>
        </p:txBody>
      </p:sp>
    </p:spTree>
    <p:extLst>
      <p:ext uri="{BB962C8B-B14F-4D97-AF65-F5344CB8AC3E}">
        <p14:creationId xmlns:p14="http://schemas.microsoft.com/office/powerpoint/2010/main" val="3644599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0BE51CEB-06BC-4637-AD15-C2ED843431A1}" type="datetimeFigureOut">
              <a:rPr lang="nl-NL" smtClean="0"/>
              <a:pPr/>
              <a:t>12-4-2017</a:t>
            </a:fld>
            <a:endParaRPr lang="nl-NL"/>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A4EE2762-1A15-4B60-9444-DF7BB2A5B352}" type="slidenum">
              <a:rPr lang="nl-NL" smtClean="0"/>
              <a:pPr/>
              <a:t>‹nr.›</a:t>
            </a:fld>
            <a:endParaRPr lang="nl-NL"/>
          </a:p>
        </p:txBody>
      </p:sp>
    </p:spTree>
    <p:extLst>
      <p:ext uri="{BB962C8B-B14F-4D97-AF65-F5344CB8AC3E}">
        <p14:creationId xmlns:p14="http://schemas.microsoft.com/office/powerpoint/2010/main" val="328567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423DC516-8410-4C17-9E2B-D98977766601}" type="datetimeFigureOut">
              <a:rPr lang="nl-NL"/>
              <a:pPr>
                <a:defRPr/>
              </a:pPr>
              <a:t>12-4-2017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41D13EB-2F64-4334-B3D1-87F9D9340C15}"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CD0A767A-04D6-4518-9E45-80BBE39D5B40}" type="datetimeFigureOut">
              <a:rPr lang="nl-NL"/>
              <a:pPr>
                <a:defRPr/>
              </a:pPr>
              <a:t>12-4-2017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80917DD-BC98-4425-977D-B2615733BC8D}"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78F347D3-8E47-4FE6-AA0C-447B88984F04}" type="datetimeFigureOut">
              <a:rPr lang="nl-NL"/>
              <a:pPr>
                <a:defRPr/>
              </a:pPr>
              <a:t>12-4-2017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032072E-D448-4091-8562-0686389E1370}"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Tijdelijke aanduiding voor datum 3"/>
          <p:cNvSpPr>
            <a:spLocks noGrp="1"/>
          </p:cNvSpPr>
          <p:nvPr>
            <p:ph type="dt" sz="half" idx="10"/>
          </p:nvPr>
        </p:nvSpPr>
        <p:spPr/>
        <p:txBody>
          <a:bodyPr/>
          <a:lstStyle>
            <a:lvl1pPr>
              <a:defRPr/>
            </a:lvl1pPr>
          </a:lstStyle>
          <a:p>
            <a:pPr>
              <a:defRPr/>
            </a:pPr>
            <a:fld id="{DC1F69AC-8964-4966-843E-FCC7A80AB3DF}" type="datetimeFigureOut">
              <a:rPr lang="nl-NL"/>
              <a:pPr>
                <a:defRPr/>
              </a:pPr>
              <a:t>12-4-2017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5445D46-9942-4DB4-BF94-D21991580B9C}"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F011636-19A1-4104-B4B0-30C872B08C01}" type="datetimeFigureOut">
              <a:rPr lang="nl-NL"/>
              <a:pPr>
                <a:defRPr/>
              </a:pPr>
              <a:t>12-4-2017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08FEEB8-30D2-4311-AA72-373647FB880C}"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0A9B538B-1BC6-4276-BA44-5141BE9BDF8B}" type="datetimeFigureOut">
              <a:rPr lang="nl-NL"/>
              <a:pPr>
                <a:defRPr/>
              </a:pPr>
              <a:t>12-4-2017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9DCC2D7-8404-4D13-91A5-5D6FB9E176D5}"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B8F1406C-D35F-4B25-B938-7AE36206063F}" type="datetimeFigureOut">
              <a:rPr lang="nl-NL"/>
              <a:pPr>
                <a:defRPr/>
              </a:pPr>
              <a:t>12-4-2017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444DFC1-B2D9-4288-9617-FAEBDE43B7D1}"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50874DDF-81D7-41A6-8E2C-50F38B1BA191}" type="datetimeFigureOut">
              <a:rPr lang="nl-NL"/>
              <a:pPr>
                <a:defRPr/>
              </a:pPr>
              <a:t>12-4-2017</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8DA21316-094F-4DA6-ACC1-9742F2175D16}"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2796FDB3-5C60-434D-B93B-AEC7FE7C95AB}" type="datetimeFigureOut">
              <a:rPr lang="nl-NL"/>
              <a:pPr>
                <a:defRPr/>
              </a:pPr>
              <a:t>12-4-2017</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D0D3DFEF-2A70-4ACA-9B67-31EDCEBEE6F4}"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9D5E1836-5EF1-4068-8EF1-71DFF8AF8F82}" type="datetimeFigureOut">
              <a:rPr lang="nl-NL"/>
              <a:pPr>
                <a:defRPr/>
              </a:pPr>
              <a:t>12-4-2017</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7DAAE17E-5879-40FD-A6FD-A11E8348D9EC}"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5F4683B-F205-4B23-B9D4-CC9A84ABBD31}" type="datetimeFigureOut">
              <a:rPr lang="nl-NL"/>
              <a:pPr>
                <a:defRPr/>
              </a:pPr>
              <a:t>12-4-2017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9938EED-5D7C-4F98-96C7-BEE00F53EDDE}"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C2E5004-5523-4B18-B275-2A349DF88823}" type="datetimeFigureOut">
              <a:rPr lang="nl-NL"/>
              <a:pPr>
                <a:defRPr/>
              </a:pPr>
              <a:t>12-4-2017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075B24C5-77C6-4B03-80BF-823E7FEC9FAB}"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6000" r="-6000"/>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Click to edit Master title style</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656C81F-065A-4C27-8788-81F1C11471A5}" type="datetimeFigureOut">
              <a:rPr lang="nl-NL"/>
              <a:pPr>
                <a:defRPr/>
              </a:pPr>
              <a:t>12-4-2017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BB5112-9CFB-4D3B-BB30-FA07DD79ED50}"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kwalificaties.s-bb.nl/Details/Index/1545?type=Kwalificatie&amp;item_id=78878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123test.nl/faalangs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nl.padlet.com/karinholdampf/9yu3fv6uthqh" TargetMode="External"/><Relationship Id="rId2" Type="http://schemas.openxmlformats.org/officeDocument/2006/relationships/hyperlink" Target="mailto:BSO@graafschapcollege.n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vimeo.com/150897817" TargetMode="External"/><Relationship Id="rId2" Type="http://schemas.openxmlformats.org/officeDocument/2006/relationships/hyperlink" Target="http://padlet.com/bso2/4ygjicsgphpg" TargetMode="External"/><Relationship Id="rId1" Type="http://schemas.openxmlformats.org/officeDocument/2006/relationships/slideLayout" Target="../slideLayouts/slideLayout2.xml"/><Relationship Id="rId4" Type="http://schemas.openxmlformats.org/officeDocument/2006/relationships/hyperlink" Target="https://vimeo.com/150885705"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bb.n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daretoo.nl/entry/1125/maak-je-persoonlijke-swot-analyse#.V9bQ6P7r2JA"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_OS_nyQA_n8"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wordle.net/create"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moodboard.com/"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todaysmeet.com/Frankrijk"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examenwerk.praktijkbeoordelen.n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46.gif"/><Relationship Id="rId4" Type="http://schemas.openxmlformats.org/officeDocument/2006/relationships/image" Target="../media/image45.png"/></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www.storyboardthat.com/storyboards/karinberenschot/voorbeeld-storyboard"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www.codenamefuture.nl/"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workspace6.nl/ws7/crossoverCMS45/preview.php?toewijsbareeenheidid=A4866931-174B-4971-BA0D-D2D4EBABE575"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workspace6.nl/ws7/crossoverCMS45/preview.php?toewijsbareeenheidid=B2474AA5-A74F-4A11-A0DF-2B35FC8F7B77"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workspace6.nl/ws7/crossoverCMS45/preview.php?toewijsbareeenheidid=308BE942-3001-4F63-9329-AA2B44FE5B15"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workspace6.nl/ws7/crossoverCMS45/preview.php?toewijsbareeenheidid=D78B3668-4474-44BA-A671-D60580C130B2"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workspace6.nl/ws7/crossoverCMS45/preview.php?toewijsbareeenheidid=AC73A74D-99DF-4F43-889D-D430A07919AE"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workspace6.nl/ws7/crossoverCMS45/preview.php?toewijsbareeenheidid=D028D789-40F5-4B07-B9CE-C17BFB673D05"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workspace6.nl/ws7/crossoverCMS45/preview.php?toewijsbareeenheidid=1539D476-3A0A-4653-AE1A-E4F91EF9998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685800" y="692150"/>
            <a:ext cx="7772400" cy="1470025"/>
          </a:xfrm>
        </p:spPr>
        <p:txBody>
          <a:bodyPr/>
          <a:lstStyle/>
          <a:p>
            <a:pPr eaLnBrk="1" hangingPunct="1"/>
            <a:r>
              <a:rPr lang="en-US" dirty="0">
                <a:latin typeface="Verdana" pitchFamily="34" charset="0"/>
              </a:rPr>
              <a:t>SLB en management = …</a:t>
            </a:r>
            <a:br>
              <a:rPr lang="en-US" dirty="0">
                <a:latin typeface="Verdana" pitchFamily="34" charset="0"/>
              </a:rPr>
            </a:br>
            <a:endParaRPr lang="nl-NL" dirty="0">
              <a:latin typeface="Verdana" pitchFamily="34" charset="0"/>
            </a:endParaRPr>
          </a:p>
        </p:txBody>
      </p:sp>
      <p:sp>
        <p:nvSpPr>
          <p:cNvPr id="2051" name="Ondertitel 2"/>
          <p:cNvSpPr>
            <a:spLocks noGrp="1"/>
          </p:cNvSpPr>
          <p:nvPr>
            <p:ph type="subTitle" idx="1"/>
          </p:nvPr>
        </p:nvSpPr>
        <p:spPr>
          <a:xfrm>
            <a:off x="1403350" y="2349500"/>
            <a:ext cx="6400800" cy="3311525"/>
          </a:xfrm>
        </p:spPr>
        <p:txBody>
          <a:bodyPr/>
          <a:lstStyle/>
          <a:p>
            <a:pPr eaLnBrk="1" hangingPunct="1"/>
            <a:endParaRPr lang="en-US" sz="2000" dirty="0">
              <a:solidFill>
                <a:srgbClr val="898989"/>
              </a:solidFill>
              <a:latin typeface="Verdana" pitchFamily="34" charset="0"/>
            </a:endParaRPr>
          </a:p>
        </p:txBody>
      </p:sp>
      <p:pic>
        <p:nvPicPr>
          <p:cNvPr id="1027" name="Picture 3" descr="C:\Documents and Settings\bso.GC.010\Local Settings\Temporary Internet Files\Content.IE5\TKMJF7AD\MM900234764[1].gif"/>
          <p:cNvPicPr>
            <a:picLocks noChangeAspect="1" noChangeArrowheads="1" noCrop="1"/>
          </p:cNvPicPr>
          <p:nvPr/>
        </p:nvPicPr>
        <p:blipFill>
          <a:blip r:embed="rId2" cstate="print"/>
          <a:srcRect/>
          <a:stretch>
            <a:fillRect/>
          </a:stretch>
        </p:blipFill>
        <p:spPr bwMode="auto">
          <a:xfrm>
            <a:off x="683568" y="1700808"/>
            <a:ext cx="7920880" cy="424847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Nu…</a:t>
            </a:r>
          </a:p>
        </p:txBody>
      </p:sp>
      <p:sp>
        <p:nvSpPr>
          <p:cNvPr id="3" name="Tijdelijke aanduiding voor inhoud 2"/>
          <p:cNvSpPr>
            <a:spLocks noGrp="1"/>
          </p:cNvSpPr>
          <p:nvPr>
            <p:ph idx="1"/>
          </p:nvPr>
        </p:nvSpPr>
        <p:spPr/>
        <p:txBody>
          <a:bodyPr/>
          <a:lstStyle/>
          <a:p>
            <a:endParaRPr lang="nl-NL" dirty="0"/>
          </a:p>
          <a:p>
            <a:endParaRPr lang="nl-NL" dirty="0"/>
          </a:p>
          <a:p>
            <a:r>
              <a:rPr lang="nl-NL" dirty="0"/>
              <a:t>Inloggen in studiemeter en rechtsonder op vouchercode klikken, daarna de code ingeven en activeren.  </a:t>
            </a:r>
          </a:p>
          <a:p>
            <a:endParaRPr lang="nl-NL" dirty="0"/>
          </a:p>
          <a:p>
            <a:endParaRPr lang="nl-NL" dirty="0"/>
          </a:p>
        </p:txBody>
      </p:sp>
    </p:spTree>
    <p:extLst>
      <p:ext uri="{BB962C8B-B14F-4D97-AF65-F5344CB8AC3E}">
        <p14:creationId xmlns:p14="http://schemas.microsoft.com/office/powerpoint/2010/main" val="29179255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Succes!</a:t>
            </a:r>
          </a:p>
        </p:txBody>
      </p:sp>
      <p:sp>
        <p:nvSpPr>
          <p:cNvPr id="3" name="Tijdelijke aanduiding voor inhoud 2"/>
          <p:cNvSpPr>
            <a:spLocks noGrp="1"/>
          </p:cNvSpPr>
          <p:nvPr>
            <p:ph idx="1"/>
          </p:nvPr>
        </p:nvSpPr>
        <p:spPr/>
        <p:txBody>
          <a:bodyPr/>
          <a:lstStyle/>
          <a:p>
            <a:endParaRPr lang="nl-NL"/>
          </a:p>
        </p:txBody>
      </p:sp>
      <p:pic>
        <p:nvPicPr>
          <p:cNvPr id="2050" name="Picture 2" descr="C:\Documents and Settings\bso.GC.004\Local Settings\Temporary Internet Files\Content.IE5\1M6D3SW8\MP900402585[1].jpg"/>
          <p:cNvPicPr>
            <a:picLocks noChangeAspect="1" noChangeArrowheads="1"/>
          </p:cNvPicPr>
          <p:nvPr/>
        </p:nvPicPr>
        <p:blipFill>
          <a:blip r:embed="rId2" cstate="print"/>
          <a:srcRect/>
          <a:stretch>
            <a:fillRect/>
          </a:stretch>
        </p:blipFill>
        <p:spPr bwMode="auto">
          <a:xfrm>
            <a:off x="467544" y="1628800"/>
            <a:ext cx="7434064" cy="4275304"/>
          </a:xfrm>
          <a:prstGeom prst="rect">
            <a:avLst/>
          </a:prstGeom>
          <a:noFill/>
        </p:spPr>
      </p:pic>
    </p:spTree>
    <p:extLst>
      <p:ext uri="{BB962C8B-B14F-4D97-AF65-F5344CB8AC3E}">
        <p14:creationId xmlns:p14="http://schemas.microsoft.com/office/powerpoint/2010/main" val="2658254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Mededelingen</a:t>
            </a:r>
          </a:p>
        </p:txBody>
      </p:sp>
      <p:sp>
        <p:nvSpPr>
          <p:cNvPr id="3" name="Tijdelijke aanduiding voor inhoud 2"/>
          <p:cNvSpPr>
            <a:spLocks noGrp="1"/>
          </p:cNvSpPr>
          <p:nvPr>
            <p:ph idx="1"/>
          </p:nvPr>
        </p:nvSpPr>
        <p:spPr/>
        <p:txBody>
          <a:bodyPr/>
          <a:lstStyle/>
          <a:p>
            <a:endParaRPr lang="nl-NL" dirty="0"/>
          </a:p>
          <a:p>
            <a:endParaRPr lang="nl-NL" dirty="0"/>
          </a:p>
          <a:p>
            <a:r>
              <a:rPr lang="nl-NL" dirty="0"/>
              <a:t>Ouderavond</a:t>
            </a:r>
          </a:p>
          <a:p>
            <a:r>
              <a:rPr lang="nl-NL" dirty="0"/>
              <a:t>Studentenraad</a:t>
            </a:r>
          </a:p>
          <a:p>
            <a:r>
              <a:rPr lang="nl-NL" dirty="0"/>
              <a:t>16 november smaakacademie</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4221088"/>
            <a:ext cx="2085975" cy="1562100"/>
          </a:xfrm>
          <a:prstGeom prst="rect">
            <a:avLst/>
          </a:prstGeom>
        </p:spPr>
      </p:pic>
    </p:spTree>
    <p:extLst>
      <p:ext uri="{BB962C8B-B14F-4D97-AF65-F5344CB8AC3E}">
        <p14:creationId xmlns:p14="http://schemas.microsoft.com/office/powerpoint/2010/main" val="190294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Moodbaord</a:t>
            </a:r>
            <a:r>
              <a:rPr lang="nl-NL" dirty="0"/>
              <a:t>  </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0" y="2429669"/>
            <a:ext cx="2857500" cy="2867025"/>
          </a:xfrm>
        </p:spPr>
      </p:pic>
    </p:spTree>
    <p:extLst>
      <p:ext uri="{BB962C8B-B14F-4D97-AF65-F5344CB8AC3E}">
        <p14:creationId xmlns:p14="http://schemas.microsoft.com/office/powerpoint/2010/main" val="234720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a:xfrm>
            <a:off x="457200" y="1600200"/>
            <a:ext cx="8579296" cy="4525963"/>
          </a:xfrm>
        </p:spPr>
        <p:txBody>
          <a:bodyPr/>
          <a:lstStyle/>
          <a:p>
            <a:r>
              <a:rPr lang="nl-NL" dirty="0"/>
              <a:t>Maandag 12 oktober – Ischa, Lars, Esty</a:t>
            </a:r>
          </a:p>
          <a:p>
            <a:r>
              <a:rPr lang="nl-NL" dirty="0"/>
              <a:t>Donderdag 15 oktober – 12:45 – 13:30</a:t>
            </a:r>
          </a:p>
          <a:p>
            <a:pPr marL="0" indent="0">
              <a:buNone/>
            </a:pPr>
            <a:r>
              <a:rPr lang="nl-NL" dirty="0"/>
              <a:t>   Zara – Nicole – Jaimy </a:t>
            </a:r>
          </a:p>
          <a:p>
            <a:r>
              <a:rPr lang="nl-NL" dirty="0"/>
              <a:t>Maandag 26 oktober – Wessel, Jorn, Jill</a:t>
            </a:r>
          </a:p>
          <a:p>
            <a:r>
              <a:rPr lang="nl-NL" dirty="0"/>
              <a:t>Maandag 9 november – Doeke, Bram, Lotte</a:t>
            </a:r>
          </a:p>
          <a:p>
            <a:r>
              <a:rPr lang="nl-NL" dirty="0"/>
              <a:t>Donderdag 12 november – Juliët en Manon</a:t>
            </a:r>
          </a:p>
        </p:txBody>
      </p:sp>
    </p:spTree>
    <p:extLst>
      <p:ext uri="{BB962C8B-B14F-4D97-AF65-F5344CB8AC3E}">
        <p14:creationId xmlns:p14="http://schemas.microsoft.com/office/powerpoint/2010/main" val="2066485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Verder… </a:t>
            </a:r>
          </a:p>
        </p:txBody>
      </p:sp>
      <p:sp>
        <p:nvSpPr>
          <p:cNvPr id="3" name="Tijdelijke aanduiding voor inhoud 2"/>
          <p:cNvSpPr>
            <a:spLocks noGrp="1"/>
          </p:cNvSpPr>
          <p:nvPr>
            <p:ph idx="1"/>
          </p:nvPr>
        </p:nvSpPr>
        <p:spPr/>
        <p:txBody>
          <a:bodyPr/>
          <a:lstStyle/>
          <a:p>
            <a:r>
              <a:rPr lang="nl-NL" dirty="0" err="1">
                <a:solidFill>
                  <a:srgbClr val="FF0000"/>
                </a:solidFill>
              </a:rPr>
              <a:t>Moodboard</a:t>
            </a:r>
            <a:r>
              <a:rPr lang="nl-NL" dirty="0">
                <a:solidFill>
                  <a:srgbClr val="FF0000"/>
                </a:solidFill>
              </a:rPr>
              <a:t> – aanmeldingsformulier BVP- – aanmelden ‘Werken aan je toekomst’</a:t>
            </a:r>
          </a:p>
          <a:p>
            <a:r>
              <a:rPr lang="nl-NL" dirty="0">
                <a:solidFill>
                  <a:srgbClr val="FF0000"/>
                </a:solidFill>
              </a:rPr>
              <a:t>Even terug naar het begin</a:t>
            </a:r>
          </a:p>
          <a:p>
            <a:r>
              <a:rPr lang="nl-NL" dirty="0">
                <a:solidFill>
                  <a:srgbClr val="FF0000"/>
                </a:solidFill>
              </a:rPr>
              <a:t>Start </a:t>
            </a:r>
            <a:r>
              <a:rPr lang="nl-NL" dirty="0" err="1">
                <a:solidFill>
                  <a:srgbClr val="FF0000"/>
                </a:solidFill>
              </a:rPr>
              <a:t>slb</a:t>
            </a:r>
            <a:r>
              <a:rPr lang="nl-NL" dirty="0">
                <a:solidFill>
                  <a:srgbClr val="FF0000"/>
                </a:solidFill>
              </a:rPr>
              <a:t>-gesprekken en zelfstandig werken: 3 onderdelen!</a:t>
            </a:r>
          </a:p>
          <a:p>
            <a:pPr>
              <a:buFontTx/>
              <a:buChar char="-"/>
            </a:pPr>
            <a:r>
              <a:rPr lang="nl-NL" dirty="0">
                <a:solidFill>
                  <a:srgbClr val="FF0000"/>
                </a:solidFill>
              </a:rPr>
              <a:t>Leerstijlentest</a:t>
            </a:r>
          </a:p>
          <a:p>
            <a:pPr>
              <a:buFontTx/>
              <a:buChar char="-"/>
            </a:pPr>
            <a:r>
              <a:rPr lang="nl-NL" dirty="0">
                <a:solidFill>
                  <a:srgbClr val="FF0000"/>
                </a:solidFill>
              </a:rPr>
              <a:t>Beroepshouding</a:t>
            </a:r>
          </a:p>
          <a:p>
            <a:pPr>
              <a:buFontTx/>
              <a:buChar char="-"/>
            </a:pPr>
            <a:r>
              <a:rPr lang="nl-NL" dirty="0">
                <a:solidFill>
                  <a:srgbClr val="FF0000"/>
                </a:solidFill>
              </a:rPr>
              <a:t>Voorbereiding gesprek </a:t>
            </a:r>
          </a:p>
        </p:txBody>
      </p:sp>
    </p:spTree>
    <p:extLst>
      <p:ext uri="{BB962C8B-B14F-4D97-AF65-F5344CB8AC3E}">
        <p14:creationId xmlns:p14="http://schemas.microsoft.com/office/powerpoint/2010/main" val="1014646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Nog inleveren: </a:t>
            </a:r>
          </a:p>
        </p:txBody>
      </p:sp>
      <p:graphicFrame>
        <p:nvGraphicFramePr>
          <p:cNvPr id="4" name="Tijdelijke aanduiding voor inhoud 3"/>
          <p:cNvGraphicFramePr>
            <a:graphicFrameLocks noGrp="1"/>
          </p:cNvGraphicFramePr>
          <p:nvPr>
            <p:ph idx="1"/>
          </p:nvPr>
        </p:nvGraphicFramePr>
        <p:xfrm>
          <a:off x="628650" y="3225006"/>
          <a:ext cx="7886700" cy="1276350"/>
        </p:xfrm>
        <a:graphic>
          <a:graphicData uri="http://schemas.openxmlformats.org/drawingml/2006/table">
            <a:tbl>
              <a:tblPr firstRow="1" firstCol="1" bandRow="1">
                <a:tableStyleId>{5C22544A-7EE6-4342-B048-85BDC9FD1C3A}</a:tableStyleId>
              </a:tblPr>
              <a:tblGrid>
                <a:gridCol w="9398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193800">
                  <a:extLst>
                    <a:ext uri="{9D8B030D-6E8A-4147-A177-3AD203B41FA5}">
                      <a16:colId xmlns:a16="http://schemas.microsoft.com/office/drawing/2014/main" val="20005"/>
                    </a:ext>
                  </a:extLst>
                </a:gridCol>
                <a:gridCol w="11938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tblGrid>
              <a:tr h="361950">
                <a:tc>
                  <a:txBody>
                    <a:bodyPr/>
                    <a:lstStyle/>
                    <a:p>
                      <a:pPr>
                        <a:spcAft>
                          <a:spcPts val="0"/>
                        </a:spcAft>
                      </a:pPr>
                      <a:r>
                        <a:rPr lang="nl-NL" sz="1100">
                          <a:effectLst/>
                        </a:rPr>
                        <a:t>Klas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1100">
                          <a:effectLst/>
                        </a:rPr>
                        <a:t>Stamnr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1100">
                          <a:effectLst/>
                        </a:rPr>
                        <a:t>Roepnaam</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1100">
                          <a:effectLst/>
                        </a:rPr>
                        <a:t>Tussenv</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1100">
                          <a:effectLst/>
                        </a:rPr>
                        <a:t>Achternaam</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1100">
                          <a:effectLst/>
                        </a:rPr>
                        <a:t>Diploma ingeleverd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1100">
                          <a:effectLst/>
                        </a:rPr>
                        <a:t>Cijferlijst ingeleverd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61925">
                <a:tc>
                  <a:txBody>
                    <a:bodyPr/>
                    <a:lstStyle/>
                    <a:p>
                      <a:pPr>
                        <a:spcAft>
                          <a:spcPts val="0"/>
                        </a:spcAft>
                      </a:pPr>
                      <a:r>
                        <a:rPr lang="nl-NL" sz="800">
                          <a:effectLst/>
                        </a:rPr>
                        <a:t>3HM1A/O4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spcAft>
                          <a:spcPts val="0"/>
                        </a:spcAft>
                      </a:pPr>
                      <a:r>
                        <a:rPr lang="nl-NL" sz="800">
                          <a:effectLst/>
                        </a:rPr>
                        <a:t>1999060907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Jill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van der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Maden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nee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nee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61925">
                <a:tc>
                  <a:txBody>
                    <a:bodyPr/>
                    <a:lstStyle/>
                    <a:p>
                      <a:pPr>
                        <a:spcAft>
                          <a:spcPts val="0"/>
                        </a:spcAft>
                      </a:pPr>
                      <a:r>
                        <a:rPr lang="nl-NL" sz="800">
                          <a:effectLst/>
                        </a:rPr>
                        <a:t>3HM1A/O4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spcAft>
                          <a:spcPts val="0"/>
                        </a:spcAft>
                      </a:pPr>
                      <a:r>
                        <a:rPr lang="nl-NL" sz="800">
                          <a:effectLst/>
                        </a:rPr>
                        <a:t>1999090303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Doeke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Strijbosch</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nee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nee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61925">
                <a:tc>
                  <a:txBody>
                    <a:bodyPr/>
                    <a:lstStyle/>
                    <a:p>
                      <a:pPr>
                        <a:spcAft>
                          <a:spcPts val="0"/>
                        </a:spcAft>
                      </a:pPr>
                      <a:r>
                        <a:rPr lang="nl-NL" sz="800">
                          <a:effectLst/>
                        </a:rPr>
                        <a:t>3HM1A/O4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spcAft>
                          <a:spcPts val="0"/>
                        </a:spcAft>
                      </a:pPr>
                      <a:r>
                        <a:rPr lang="nl-NL" sz="800">
                          <a:effectLst/>
                        </a:rPr>
                        <a:t>98100403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Esty</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Willemsen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nee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nee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61925">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266700">
                <a:tc>
                  <a:txBody>
                    <a:bodyPr/>
                    <a:lstStyle/>
                    <a:p>
                      <a:pPr algn="r">
                        <a:spcAft>
                          <a:spcPts val="0"/>
                        </a:spcAft>
                      </a:pPr>
                      <a:r>
                        <a:rPr lang="nl-NL" sz="1000">
                          <a:effectLst/>
                        </a:rPr>
                        <a:t>26-nov-15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nl-NL" sz="1000">
                          <a:effectLst/>
                        </a:rPr>
                        <a:t>Mentor: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nl-NL" sz="800">
                          <a:effectLst/>
                        </a:rPr>
                        <a:t>Karin Berenschot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dirty="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6" name="Tabel 5"/>
          <p:cNvGraphicFramePr>
            <a:graphicFrameLocks noGrp="1"/>
          </p:cNvGraphicFramePr>
          <p:nvPr/>
        </p:nvGraphicFramePr>
        <p:xfrm>
          <a:off x="628650" y="3225006"/>
          <a:ext cx="7886700" cy="1276350"/>
        </p:xfrm>
        <a:graphic>
          <a:graphicData uri="http://schemas.openxmlformats.org/drawingml/2006/table">
            <a:tbl>
              <a:tblPr firstRow="1" firstCol="1" bandRow="1">
                <a:tableStyleId>{5C22544A-7EE6-4342-B048-85BDC9FD1C3A}</a:tableStyleId>
              </a:tblPr>
              <a:tblGrid>
                <a:gridCol w="9398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193800">
                  <a:extLst>
                    <a:ext uri="{9D8B030D-6E8A-4147-A177-3AD203B41FA5}">
                      <a16:colId xmlns:a16="http://schemas.microsoft.com/office/drawing/2014/main" val="20005"/>
                    </a:ext>
                  </a:extLst>
                </a:gridCol>
                <a:gridCol w="11938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tblGrid>
              <a:tr h="361950">
                <a:tc>
                  <a:txBody>
                    <a:bodyPr/>
                    <a:lstStyle/>
                    <a:p>
                      <a:pPr>
                        <a:spcAft>
                          <a:spcPts val="0"/>
                        </a:spcAft>
                      </a:pPr>
                      <a:r>
                        <a:rPr lang="nl-NL" sz="1100">
                          <a:effectLst/>
                        </a:rPr>
                        <a:t>Klas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1100">
                          <a:effectLst/>
                        </a:rPr>
                        <a:t>Stamnr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1100">
                          <a:effectLst/>
                        </a:rPr>
                        <a:t>Roepnaam</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1100">
                          <a:effectLst/>
                        </a:rPr>
                        <a:t>Tussenv</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1100">
                          <a:effectLst/>
                        </a:rPr>
                        <a:t>Achternaam</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1100">
                          <a:effectLst/>
                        </a:rPr>
                        <a:t>Diploma ingeleverd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1100">
                          <a:effectLst/>
                        </a:rPr>
                        <a:t>Cijferlijst ingeleverd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61925">
                <a:tc>
                  <a:txBody>
                    <a:bodyPr/>
                    <a:lstStyle/>
                    <a:p>
                      <a:pPr>
                        <a:spcAft>
                          <a:spcPts val="0"/>
                        </a:spcAft>
                      </a:pPr>
                      <a:r>
                        <a:rPr lang="nl-NL" sz="800">
                          <a:effectLst/>
                        </a:rPr>
                        <a:t>3HM1A/O4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spcAft>
                          <a:spcPts val="0"/>
                        </a:spcAft>
                      </a:pPr>
                      <a:r>
                        <a:rPr lang="nl-NL" sz="800">
                          <a:effectLst/>
                        </a:rPr>
                        <a:t>1999060907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Jill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van der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Maden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nee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nee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61925">
                <a:tc>
                  <a:txBody>
                    <a:bodyPr/>
                    <a:lstStyle/>
                    <a:p>
                      <a:pPr>
                        <a:spcAft>
                          <a:spcPts val="0"/>
                        </a:spcAft>
                      </a:pPr>
                      <a:r>
                        <a:rPr lang="nl-NL" sz="800">
                          <a:effectLst/>
                        </a:rPr>
                        <a:t>3HM1A/O4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spcAft>
                          <a:spcPts val="0"/>
                        </a:spcAft>
                      </a:pPr>
                      <a:r>
                        <a:rPr lang="nl-NL" sz="800">
                          <a:effectLst/>
                        </a:rPr>
                        <a:t>1999090303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Doeke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Strijbosch</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nee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nee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61925">
                <a:tc>
                  <a:txBody>
                    <a:bodyPr/>
                    <a:lstStyle/>
                    <a:p>
                      <a:pPr>
                        <a:spcAft>
                          <a:spcPts val="0"/>
                        </a:spcAft>
                      </a:pPr>
                      <a:r>
                        <a:rPr lang="nl-NL" sz="800">
                          <a:effectLst/>
                        </a:rPr>
                        <a:t>3HM1A/O4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spcAft>
                          <a:spcPts val="0"/>
                        </a:spcAft>
                      </a:pPr>
                      <a:r>
                        <a:rPr lang="nl-NL" sz="800">
                          <a:effectLst/>
                        </a:rPr>
                        <a:t>98100403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Esty</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Willemsen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nee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spcAft>
                          <a:spcPts val="0"/>
                        </a:spcAft>
                      </a:pPr>
                      <a:r>
                        <a:rPr lang="nl-NL" sz="800">
                          <a:effectLst/>
                        </a:rPr>
                        <a:t>nee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61925">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266700">
                <a:tc>
                  <a:txBody>
                    <a:bodyPr/>
                    <a:lstStyle/>
                    <a:p>
                      <a:pPr algn="r">
                        <a:spcAft>
                          <a:spcPts val="0"/>
                        </a:spcAft>
                      </a:pPr>
                      <a:r>
                        <a:rPr lang="nl-NL" sz="1000">
                          <a:effectLst/>
                        </a:rPr>
                        <a:t>26-nov-15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nl-NL" sz="1000">
                          <a:effectLst/>
                        </a:rPr>
                        <a:t>Mentor: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nl-NL" sz="800">
                          <a:effectLst/>
                        </a:rPr>
                        <a:t>Karin Berenschot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endParaRPr lang="nl-NL" sz="1000" dirty="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bl>
          </a:graphicData>
        </a:graphic>
      </p:graphicFrame>
      <p:sp>
        <p:nvSpPr>
          <p:cNvPr id="7" name="Rectangle 2"/>
          <p:cNvSpPr>
            <a:spLocks noChangeArrowheads="1"/>
          </p:cNvSpPr>
          <p:nvPr/>
        </p:nvSpPr>
        <p:spPr bwMode="auto">
          <a:xfrm>
            <a:off x="628650" y="3224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418476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 wat moet ik doen? </a:t>
            </a:r>
          </a:p>
        </p:txBody>
      </p:sp>
      <p:sp>
        <p:nvSpPr>
          <p:cNvPr id="3" name="Tijdelijke aanduiding voor inhoud 2"/>
          <p:cNvSpPr>
            <a:spLocks noGrp="1"/>
          </p:cNvSpPr>
          <p:nvPr>
            <p:ph idx="1"/>
          </p:nvPr>
        </p:nvSpPr>
        <p:spPr/>
        <p:txBody>
          <a:bodyPr/>
          <a:lstStyle/>
          <a:p>
            <a:r>
              <a:rPr lang="nl-NL" dirty="0">
                <a:hlinkClick r:id="rId2"/>
              </a:rPr>
              <a:t>http://kwalificaties.s-bb.nl/Details/Index/1545?type=Kwalificatie&amp;item_id=788783</a:t>
            </a:r>
            <a:r>
              <a:rPr lang="nl-NL" dirty="0"/>
              <a:t> </a:t>
            </a:r>
          </a:p>
          <a:p>
            <a:endParaRPr lang="nl-NL" dirty="0"/>
          </a:p>
          <a:p>
            <a:r>
              <a:rPr lang="nl-NL" dirty="0"/>
              <a:t>Kerntaak 4 </a:t>
            </a:r>
          </a:p>
        </p:txBody>
      </p:sp>
    </p:spTree>
    <p:extLst>
      <p:ext uri="{BB962C8B-B14F-4D97-AF65-F5344CB8AC3E}">
        <p14:creationId xmlns:p14="http://schemas.microsoft.com/office/powerpoint/2010/main" val="3396912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Afsluiting grove weergave</a:t>
            </a:r>
          </a:p>
        </p:txBody>
      </p:sp>
      <p:sp>
        <p:nvSpPr>
          <p:cNvPr id="3" name="Tijdelijke aanduiding voor inhoud 2"/>
          <p:cNvSpPr>
            <a:spLocks noGrp="1"/>
          </p:cNvSpPr>
          <p:nvPr>
            <p:ph idx="1"/>
          </p:nvPr>
        </p:nvSpPr>
        <p:spPr/>
        <p:txBody>
          <a:bodyPr/>
          <a:lstStyle/>
          <a:p>
            <a:r>
              <a:rPr lang="nl-NL" sz="3200" dirty="0"/>
              <a:t>Opleiding</a:t>
            </a:r>
          </a:p>
          <a:p>
            <a:pPr lvl="1"/>
            <a:r>
              <a:rPr lang="nl-NL" sz="2400" dirty="0"/>
              <a:t>Kerntaak 01: Ondernemen</a:t>
            </a:r>
          </a:p>
          <a:p>
            <a:pPr lvl="1"/>
            <a:r>
              <a:rPr lang="nl-NL" sz="2400" dirty="0"/>
              <a:t>Kerntaak 02: Leidinggeven</a:t>
            </a:r>
          </a:p>
          <a:p>
            <a:pPr lvl="1"/>
            <a:r>
              <a:rPr lang="nl-NL" sz="2400" dirty="0"/>
              <a:t>Kerntaak 04: Meewerken in het horecabedrijf</a:t>
            </a:r>
          </a:p>
          <a:p>
            <a:pPr lvl="1"/>
            <a:r>
              <a:rPr lang="nl-NL" sz="2400" dirty="0"/>
              <a:t>Kerntaak 05: Meewerken in het front office</a:t>
            </a:r>
          </a:p>
        </p:txBody>
      </p:sp>
    </p:spTree>
    <p:extLst>
      <p:ext uri="{BB962C8B-B14F-4D97-AF65-F5344CB8AC3E}">
        <p14:creationId xmlns:p14="http://schemas.microsoft.com/office/powerpoint/2010/main" val="1621522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Kerntaak 04</a:t>
            </a:r>
          </a:p>
        </p:txBody>
      </p:sp>
      <p:sp>
        <p:nvSpPr>
          <p:cNvPr id="3" name="Tijdelijke aanduiding voor inhoud 2"/>
          <p:cNvSpPr>
            <a:spLocks noGrp="1"/>
          </p:cNvSpPr>
          <p:nvPr>
            <p:ph idx="1"/>
          </p:nvPr>
        </p:nvSpPr>
        <p:spPr/>
        <p:txBody>
          <a:bodyPr/>
          <a:lstStyle/>
          <a:p>
            <a:r>
              <a:rPr lang="nl-NL" sz="3200" dirty="0"/>
              <a:t>Meewerken in het horecabedrijf</a:t>
            </a:r>
          </a:p>
          <a:p>
            <a:pPr lvl="1"/>
            <a:r>
              <a:rPr lang="nl-NL" sz="2400" dirty="0"/>
              <a:t>Bediening</a:t>
            </a:r>
          </a:p>
          <a:p>
            <a:pPr lvl="1"/>
            <a:r>
              <a:rPr lang="nl-NL" sz="2400" dirty="0"/>
              <a:t>Ontwikkeling in leerjaar 1</a:t>
            </a:r>
          </a:p>
          <a:p>
            <a:pPr lvl="1"/>
            <a:r>
              <a:rPr lang="nl-NL" sz="2400" dirty="0"/>
              <a:t>Examinering in leerjaar 2</a:t>
            </a:r>
          </a:p>
        </p:txBody>
      </p:sp>
    </p:spTree>
    <p:extLst>
      <p:ext uri="{BB962C8B-B14F-4D97-AF65-F5344CB8AC3E}">
        <p14:creationId xmlns:p14="http://schemas.microsoft.com/office/powerpoint/2010/main" val="306232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Dus….</a:t>
            </a:r>
          </a:p>
        </p:txBody>
      </p:sp>
      <p:sp>
        <p:nvSpPr>
          <p:cNvPr id="3" name="Tijdelijke aanduiding voor inhoud 2"/>
          <p:cNvSpPr>
            <a:spLocks noGrp="1"/>
          </p:cNvSpPr>
          <p:nvPr>
            <p:ph idx="1"/>
          </p:nvPr>
        </p:nvSpPr>
        <p:spPr/>
        <p:txBody>
          <a:bodyPr/>
          <a:lstStyle/>
          <a:p>
            <a:r>
              <a:rPr lang="nl-NL" sz="1100" dirty="0"/>
              <a:t>4.1 Neemt tafelreserveringen aan</a:t>
            </a:r>
          </a:p>
          <a:p>
            <a:r>
              <a:rPr lang="nl-NL" sz="1100" dirty="0"/>
              <a:t>4.2 Verricht voorbereidende</a:t>
            </a:r>
          </a:p>
          <a:p>
            <a:r>
              <a:rPr lang="nl-NL" sz="1100" dirty="0"/>
              <a:t>werkzaamheden in het</a:t>
            </a:r>
          </a:p>
          <a:p>
            <a:r>
              <a:rPr lang="nl-NL" sz="1100" dirty="0"/>
              <a:t>horecabedrijf</a:t>
            </a:r>
          </a:p>
          <a:p>
            <a:r>
              <a:rPr lang="nl-NL" sz="1100" dirty="0"/>
              <a:t>4.3 Ontvangt en</a:t>
            </a:r>
          </a:p>
          <a:p>
            <a:r>
              <a:rPr lang="nl-NL" sz="1100" dirty="0"/>
              <a:t>informeert/adviseert de gast</a:t>
            </a:r>
          </a:p>
          <a:p>
            <a:r>
              <a:rPr lang="nl-NL" sz="1100" dirty="0"/>
              <a:t>4.4 Neemt de bestelling op en</a:t>
            </a:r>
          </a:p>
          <a:p>
            <a:r>
              <a:rPr lang="nl-NL" sz="1100" dirty="0"/>
              <a:t>serveert deze</a:t>
            </a:r>
          </a:p>
          <a:p>
            <a:r>
              <a:rPr lang="nl-NL" sz="1100" dirty="0"/>
              <a:t>4.5 Maakt dranken </a:t>
            </a:r>
            <a:r>
              <a:rPr lang="nl-NL" sz="1100" dirty="0" err="1"/>
              <a:t>serveergereed</a:t>
            </a:r>
            <a:endParaRPr lang="nl-NL" sz="1100" dirty="0"/>
          </a:p>
          <a:p>
            <a:r>
              <a:rPr lang="nl-NL" sz="1100" dirty="0"/>
              <a:t>4.6 Bereidt kleine gerechten en</a:t>
            </a:r>
          </a:p>
          <a:p>
            <a:r>
              <a:rPr lang="nl-NL" sz="1100" dirty="0"/>
              <a:t>snacks</a:t>
            </a:r>
          </a:p>
          <a:p>
            <a:r>
              <a:rPr lang="nl-NL" sz="1100" dirty="0"/>
              <a:t>4.7 Maakt de rekening op en</a:t>
            </a:r>
          </a:p>
          <a:p>
            <a:r>
              <a:rPr lang="nl-NL" sz="1100" dirty="0"/>
              <a:t>neemt afscheid van de gast</a:t>
            </a:r>
          </a:p>
          <a:p>
            <a:r>
              <a:rPr lang="nl-NL" sz="1100" dirty="0"/>
              <a:t>4.8 Creëert en bewaakt sfeer</a:t>
            </a:r>
          </a:p>
          <a:p>
            <a:r>
              <a:rPr lang="nl-NL" sz="1100" dirty="0"/>
              <a:t>4.9 Neemt speciale</a:t>
            </a:r>
          </a:p>
          <a:p>
            <a:r>
              <a:rPr lang="nl-NL" sz="1100" dirty="0"/>
              <a:t>arrangementen, partijen of</a:t>
            </a:r>
          </a:p>
          <a:p>
            <a:r>
              <a:rPr lang="nl-NL" sz="1100" dirty="0"/>
              <a:t>bestellingen aan</a:t>
            </a:r>
          </a:p>
          <a:p>
            <a:r>
              <a:rPr lang="nl-NL" sz="1100" dirty="0"/>
              <a:t>4.10 Voert afrondende</a:t>
            </a:r>
          </a:p>
          <a:p>
            <a:r>
              <a:rPr lang="nl-NL" sz="1100" dirty="0"/>
              <a:t>werkzaamheden uit in het</a:t>
            </a:r>
          </a:p>
          <a:p>
            <a:r>
              <a:rPr lang="nl-NL" sz="1100" dirty="0"/>
              <a:t>horecabedrijf</a:t>
            </a:r>
          </a:p>
          <a:p>
            <a:r>
              <a:rPr lang="nl-NL" sz="1100" dirty="0"/>
              <a:t>4.11 Sluit het bedrijf af</a:t>
            </a:r>
          </a:p>
        </p:txBody>
      </p:sp>
    </p:spTree>
    <p:extLst>
      <p:ext uri="{BB962C8B-B14F-4D97-AF65-F5344CB8AC3E}">
        <p14:creationId xmlns:p14="http://schemas.microsoft.com/office/powerpoint/2010/main" val="356051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Programma</a:t>
            </a:r>
            <a:r>
              <a:rPr lang="en-US" dirty="0"/>
              <a:t>- SLB</a:t>
            </a:r>
            <a:endParaRPr lang="nl-NL" dirty="0"/>
          </a:p>
        </p:txBody>
      </p:sp>
      <p:sp>
        <p:nvSpPr>
          <p:cNvPr id="3" name="Tijdelijke aanduiding voor inhoud 2"/>
          <p:cNvSpPr>
            <a:spLocks noGrp="1"/>
          </p:cNvSpPr>
          <p:nvPr>
            <p:ph idx="1"/>
          </p:nvPr>
        </p:nvSpPr>
        <p:spPr/>
        <p:txBody>
          <a:bodyPr/>
          <a:lstStyle/>
          <a:p>
            <a:pPr marL="514350" indent="-514350">
              <a:buAutoNum type="arabicPeriod"/>
            </a:pPr>
            <a:r>
              <a:rPr lang="en-US" dirty="0" err="1"/>
              <a:t>Inloggen</a:t>
            </a:r>
            <a:r>
              <a:rPr lang="en-US" dirty="0"/>
              <a:t> </a:t>
            </a:r>
            <a:r>
              <a:rPr lang="en-US" dirty="0" err="1"/>
              <a:t>Eduroam</a:t>
            </a:r>
            <a:endParaRPr lang="en-US" dirty="0"/>
          </a:p>
          <a:p>
            <a:pPr marL="514350" indent="-514350">
              <a:buAutoNum type="arabicPeriod"/>
            </a:pPr>
            <a:r>
              <a:rPr lang="en-US" dirty="0"/>
              <a:t>Link </a:t>
            </a:r>
            <a:r>
              <a:rPr lang="en-US" dirty="0" err="1"/>
              <a:t>prikbord</a:t>
            </a:r>
            <a:endParaRPr lang="en-US" dirty="0"/>
          </a:p>
          <a:p>
            <a:pPr marL="514350" indent="-514350">
              <a:buAutoNum type="arabicPeriod"/>
            </a:pPr>
            <a:r>
              <a:rPr lang="en-US" dirty="0"/>
              <a:t>Magister – </a:t>
            </a:r>
            <a:r>
              <a:rPr lang="en-US" dirty="0" err="1"/>
              <a:t>absentie</a:t>
            </a:r>
            <a:r>
              <a:rPr lang="en-US" dirty="0"/>
              <a:t> en </a:t>
            </a:r>
            <a:r>
              <a:rPr lang="en-US" dirty="0" err="1"/>
              <a:t>stappenplan</a:t>
            </a:r>
            <a:endParaRPr lang="en-US" dirty="0"/>
          </a:p>
          <a:p>
            <a:pPr marL="514350" indent="-514350">
              <a:buAutoNum type="arabicPeriod"/>
            </a:pPr>
            <a:r>
              <a:rPr lang="en-US" dirty="0" err="1"/>
              <a:t>Introductie-opdrachten</a:t>
            </a:r>
            <a:endParaRPr lang="en-US" dirty="0"/>
          </a:p>
          <a:p>
            <a:pPr marL="514350" indent="-514350">
              <a:buAutoNum type="arabicPeriod"/>
            </a:pPr>
            <a:r>
              <a:rPr lang="en-US" dirty="0" err="1"/>
              <a:t>Koppeling</a:t>
            </a:r>
            <a:r>
              <a:rPr lang="en-US" dirty="0"/>
              <a:t> mail It’s Learning en </a:t>
            </a:r>
            <a:r>
              <a:rPr lang="en-US" dirty="0" err="1"/>
              <a:t>gc</a:t>
            </a:r>
            <a:r>
              <a:rPr lang="en-US" dirty="0"/>
              <a:t>-mail</a:t>
            </a:r>
          </a:p>
          <a:p>
            <a:pPr marL="514350" indent="-514350">
              <a:buAutoNum type="arabicPeriod"/>
            </a:pPr>
            <a:r>
              <a:rPr lang="en-US" dirty="0" err="1"/>
              <a:t>Stagemarkt</a:t>
            </a:r>
            <a:endParaRPr lang="en-US" dirty="0"/>
          </a:p>
          <a:p>
            <a:pPr marL="514350" indent="-514350">
              <a:buAutoNum type="arabicPeriod"/>
            </a:pPr>
            <a:r>
              <a:rPr lang="en-US" dirty="0" err="1"/>
              <a:t>Opdrachten</a:t>
            </a: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Concreet </a:t>
            </a:r>
          </a:p>
        </p:txBody>
      </p:sp>
      <p:sp>
        <p:nvSpPr>
          <p:cNvPr id="3" name="Tijdelijke aanduiding voor inhoud 2"/>
          <p:cNvSpPr>
            <a:spLocks noGrp="1"/>
          </p:cNvSpPr>
          <p:nvPr>
            <p:ph idx="1"/>
          </p:nvPr>
        </p:nvSpPr>
        <p:spPr/>
        <p:txBody>
          <a:bodyPr/>
          <a:lstStyle/>
          <a:p>
            <a:endParaRPr lang="nl-NL" dirty="0"/>
          </a:p>
          <a:p>
            <a:endParaRPr lang="nl-NL" dirty="0"/>
          </a:p>
          <a:p>
            <a:pPr marL="0" indent="0">
              <a:buNone/>
            </a:pPr>
            <a:r>
              <a:rPr lang="nl-NL" dirty="0"/>
              <a:t>Leerjaar 1: ontwikkeling</a:t>
            </a:r>
          </a:p>
          <a:p>
            <a:pPr marL="0" indent="0">
              <a:buNone/>
            </a:pPr>
            <a:r>
              <a:rPr lang="nl-NL" dirty="0"/>
              <a:t>Leerjaar 2: toetsing</a:t>
            </a:r>
          </a:p>
        </p:txBody>
      </p:sp>
    </p:spTree>
    <p:extLst>
      <p:ext uri="{BB962C8B-B14F-4D97-AF65-F5344CB8AC3E}">
        <p14:creationId xmlns:p14="http://schemas.microsoft.com/office/powerpoint/2010/main" val="350221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Praktisch…</a:t>
            </a:r>
          </a:p>
        </p:txBody>
      </p:sp>
      <p:sp>
        <p:nvSpPr>
          <p:cNvPr id="3" name="Tijdelijke aanduiding voor inhoud 2"/>
          <p:cNvSpPr>
            <a:spLocks noGrp="1"/>
          </p:cNvSpPr>
          <p:nvPr>
            <p:ph idx="1"/>
          </p:nvPr>
        </p:nvSpPr>
        <p:spPr/>
        <p:txBody>
          <a:bodyPr/>
          <a:lstStyle/>
          <a:p>
            <a:r>
              <a:rPr lang="nl-NL" dirty="0"/>
              <a:t>Twee/drie meetmomenten</a:t>
            </a:r>
          </a:p>
          <a:p>
            <a:r>
              <a:rPr lang="nl-NL" dirty="0"/>
              <a:t>Gesprek met leermeester: werkprocessen/leerdoelen.</a:t>
            </a:r>
          </a:p>
          <a:p>
            <a:r>
              <a:rPr lang="nl-NL" dirty="0"/>
              <a:t>Tweezijdig gesprek: beide meten.</a:t>
            </a:r>
          </a:p>
          <a:p>
            <a:r>
              <a:rPr lang="nl-NL" dirty="0"/>
              <a:t>Reflectieverslag van het gesprek maken.</a:t>
            </a:r>
          </a:p>
          <a:p>
            <a:endParaRPr lang="nl-NL" dirty="0"/>
          </a:p>
          <a:p>
            <a:pPr marL="0" indent="0">
              <a:buNone/>
            </a:pPr>
            <a:r>
              <a:rPr lang="nl-NL" dirty="0"/>
              <a:t>Nu: leerdoelen gekoppeld aan de werkprocessen opstellen. </a:t>
            </a:r>
          </a:p>
        </p:txBody>
      </p:sp>
    </p:spTree>
    <p:extLst>
      <p:ext uri="{BB962C8B-B14F-4D97-AF65-F5344CB8AC3E}">
        <p14:creationId xmlns:p14="http://schemas.microsoft.com/office/powerpoint/2010/main" val="575774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 </a:t>
            </a:r>
          </a:p>
        </p:txBody>
      </p:sp>
      <p:sp>
        <p:nvSpPr>
          <p:cNvPr id="3" name="Tijdelijke aanduiding voor inhoud 2"/>
          <p:cNvSpPr>
            <a:spLocks noGrp="1"/>
          </p:cNvSpPr>
          <p:nvPr>
            <p:ph idx="1"/>
          </p:nvPr>
        </p:nvSpPr>
        <p:spPr/>
        <p:txBody>
          <a:bodyPr/>
          <a:lstStyle/>
          <a:p>
            <a:endParaRPr lang="nl-NL" dirty="0"/>
          </a:p>
          <a:p>
            <a:r>
              <a:rPr lang="nl-NL" dirty="0"/>
              <a:t>SMART </a:t>
            </a:r>
          </a:p>
          <a:p>
            <a:endParaRPr lang="nl-NL" dirty="0"/>
          </a:p>
          <a:p>
            <a:endParaRPr lang="nl-NL" dirty="0"/>
          </a:p>
        </p:txBody>
      </p:sp>
      <p:pic>
        <p:nvPicPr>
          <p:cNvPr id="5" name="Afbeelding 4"/>
          <p:cNvPicPr>
            <a:picLocks noChangeAspect="1"/>
          </p:cNvPicPr>
          <p:nvPr/>
        </p:nvPicPr>
        <p:blipFill>
          <a:blip r:embed="rId2"/>
          <a:stretch>
            <a:fillRect/>
          </a:stretch>
        </p:blipFill>
        <p:spPr>
          <a:xfrm>
            <a:off x="2681287" y="2824162"/>
            <a:ext cx="3781425" cy="1209675"/>
          </a:xfrm>
          <a:prstGeom prst="rect">
            <a:avLst/>
          </a:prstGeom>
        </p:spPr>
      </p:pic>
    </p:spTree>
    <p:extLst>
      <p:ext uri="{BB962C8B-B14F-4D97-AF65-F5344CB8AC3E}">
        <p14:creationId xmlns:p14="http://schemas.microsoft.com/office/powerpoint/2010/main" val="3792470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 </a:t>
            </a:r>
          </a:p>
        </p:txBody>
      </p:sp>
      <p:sp>
        <p:nvSpPr>
          <p:cNvPr id="3" name="Tijdelijke aanduiding voor inhoud 2"/>
          <p:cNvSpPr>
            <a:spLocks noGrp="1"/>
          </p:cNvSpPr>
          <p:nvPr>
            <p:ph idx="1"/>
          </p:nvPr>
        </p:nvSpPr>
        <p:spPr/>
        <p:txBody>
          <a:bodyPr/>
          <a:lstStyle/>
          <a:p>
            <a:r>
              <a:rPr lang="nl-NL" sz="2000" dirty="0"/>
              <a:t>Smart</a:t>
            </a:r>
          </a:p>
          <a:p>
            <a:r>
              <a:rPr lang="nl-NL" sz="2000" dirty="0"/>
              <a:t>Planning…</a:t>
            </a:r>
          </a:p>
          <a:p>
            <a:r>
              <a:rPr lang="nl-NL" sz="2000" dirty="0"/>
              <a:t>Hoe ga jij je doelen bereiken?(Tijd, aantal meetmomenten)</a:t>
            </a:r>
          </a:p>
          <a:p>
            <a:r>
              <a:rPr lang="nl-NL" sz="2000" dirty="0"/>
              <a:t>Waarom wil je aan dit doel werken? Wat levert het jou op?</a:t>
            </a:r>
          </a:p>
          <a:p>
            <a:pPr marL="0" indent="0">
              <a:buNone/>
            </a:pPr>
            <a:r>
              <a:rPr lang="nl-NL" sz="2000" dirty="0"/>
              <a:t>     </a:t>
            </a:r>
            <a:r>
              <a:rPr lang="nl-NL" sz="2000" dirty="0">
                <a:solidFill>
                  <a:srgbClr val="FF0000"/>
                </a:solidFill>
              </a:rPr>
              <a:t>(test beroepshouding) </a:t>
            </a:r>
          </a:p>
          <a:p>
            <a:r>
              <a:rPr lang="nl-NL" sz="2000" dirty="0"/>
              <a:t>Hoe leer jij? </a:t>
            </a:r>
            <a:r>
              <a:rPr lang="nl-NL" sz="2000" dirty="0">
                <a:solidFill>
                  <a:srgbClr val="FF0000"/>
                </a:solidFill>
              </a:rPr>
              <a:t>( leerstijlentest maken) </a:t>
            </a:r>
          </a:p>
          <a:p>
            <a:r>
              <a:rPr lang="nl-NL" sz="2000" dirty="0"/>
              <a:t>Wie moet wat doen om jouw leerdoel te  bereiken?</a:t>
            </a:r>
          </a:p>
          <a:p>
            <a:r>
              <a:rPr lang="nl-NL" sz="2000" dirty="0"/>
              <a:t>Wat heb je nodig om je leerdoelen te bereiken?</a:t>
            </a:r>
          </a:p>
          <a:p>
            <a:r>
              <a:rPr lang="nl-NL" sz="2000" dirty="0"/>
              <a:t>Waar ga jij je doelen bereiken?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4725144"/>
            <a:ext cx="1905000" cy="981075"/>
          </a:xfrm>
          <a:prstGeom prst="rect">
            <a:avLst/>
          </a:prstGeom>
        </p:spPr>
      </p:pic>
    </p:spTree>
    <p:extLst>
      <p:ext uri="{BB962C8B-B14F-4D97-AF65-F5344CB8AC3E}">
        <p14:creationId xmlns:p14="http://schemas.microsoft.com/office/powerpoint/2010/main" val="3340952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76350"/>
            <a:ext cx="6096000" cy="4305300"/>
          </a:xfrm>
          <a:prstGeom prst="rect">
            <a:avLst/>
          </a:prstGeom>
        </p:spPr>
      </p:pic>
      <p:sp>
        <p:nvSpPr>
          <p:cNvPr id="2" name="Titel 1"/>
          <p:cNvSpPr>
            <a:spLocks noGrp="1"/>
          </p:cNvSpPr>
          <p:nvPr>
            <p:ph type="title"/>
          </p:nvPr>
        </p:nvSpPr>
        <p:spPr/>
        <p:txBody>
          <a:bodyPr/>
          <a:lstStyle/>
          <a:p>
            <a:r>
              <a:rPr lang="nl-NL" dirty="0"/>
              <a:t>Een succesvol 2016 gewenst</a:t>
            </a:r>
          </a:p>
        </p:txBody>
      </p:sp>
      <p:sp>
        <p:nvSpPr>
          <p:cNvPr id="3" name="Tijdelijke aanduiding voor inhoud 2"/>
          <p:cNvSpPr>
            <a:spLocks noGrp="1"/>
          </p:cNvSpPr>
          <p:nvPr>
            <p:ph idx="1"/>
          </p:nvPr>
        </p:nvSpPr>
        <p:spPr/>
        <p:txBody>
          <a:bodyPr/>
          <a:lstStyle/>
          <a:p>
            <a:endParaRPr lang="nl-NL" dirty="0"/>
          </a:p>
          <a:p>
            <a:pPr marL="0" indent="0">
              <a:buNone/>
            </a:pPr>
            <a:endParaRPr lang="nl-NL" dirty="0"/>
          </a:p>
          <a:p>
            <a:pPr marL="0" indent="0">
              <a:buNone/>
            </a:pPr>
            <a:endParaRPr lang="nl-NL" dirty="0"/>
          </a:p>
          <a:p>
            <a:r>
              <a:rPr lang="nl-NL" dirty="0">
                <a:solidFill>
                  <a:srgbClr val="FF0000"/>
                </a:solidFill>
              </a:rPr>
              <a:t>Wat heb jij bereikt in de afgelopen 15 weken? </a:t>
            </a:r>
          </a:p>
        </p:txBody>
      </p:sp>
    </p:spTree>
    <p:extLst>
      <p:ext uri="{BB962C8B-B14F-4D97-AF65-F5344CB8AC3E}">
        <p14:creationId xmlns:p14="http://schemas.microsoft.com/office/powerpoint/2010/main" val="2657705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Acties mentor</a:t>
            </a:r>
          </a:p>
        </p:txBody>
      </p:sp>
      <p:sp>
        <p:nvSpPr>
          <p:cNvPr id="3" name="Tijdelijke aanduiding voor inhoud 2"/>
          <p:cNvSpPr>
            <a:spLocks noGrp="1"/>
          </p:cNvSpPr>
          <p:nvPr>
            <p:ph idx="1"/>
          </p:nvPr>
        </p:nvSpPr>
        <p:spPr/>
        <p:txBody>
          <a:bodyPr/>
          <a:lstStyle/>
          <a:p>
            <a:r>
              <a:rPr lang="nl-NL" dirty="0"/>
              <a:t>Afspraak MTT – BPV-handboek </a:t>
            </a:r>
          </a:p>
          <a:p>
            <a:r>
              <a:rPr lang="nl-NL" dirty="0"/>
              <a:t>Niet te vaak in M040</a:t>
            </a:r>
          </a:p>
          <a:p>
            <a:r>
              <a:rPr lang="nl-NL" dirty="0"/>
              <a:t>Uitval lessen de heer Castrop- uitleg</a:t>
            </a:r>
          </a:p>
          <a:p>
            <a:r>
              <a:rPr lang="nl-NL" dirty="0"/>
              <a:t>Praktijk in M024 – hoe gaat dit verder?</a:t>
            </a:r>
          </a:p>
          <a:p>
            <a:r>
              <a:rPr lang="nl-NL" dirty="0"/>
              <a:t>Praktijkmoment op de donderdag op een ander moment op die dag inplannen. Wat zijn </a:t>
            </a:r>
            <a:r>
              <a:rPr lang="nl-NL"/>
              <a:t>de mogelijkheden? </a:t>
            </a:r>
            <a:endParaRPr lang="nl-NL" dirty="0"/>
          </a:p>
          <a:p>
            <a:endParaRPr lang="nl-NL" dirty="0"/>
          </a:p>
        </p:txBody>
      </p:sp>
    </p:spTree>
    <p:extLst>
      <p:ext uri="{BB962C8B-B14F-4D97-AF65-F5344CB8AC3E}">
        <p14:creationId xmlns:p14="http://schemas.microsoft.com/office/powerpoint/2010/main" val="562575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Dus….</a:t>
            </a:r>
          </a:p>
        </p:txBody>
      </p:sp>
      <p:sp>
        <p:nvSpPr>
          <p:cNvPr id="3" name="Tijdelijke aanduiding voor inhoud 2"/>
          <p:cNvSpPr>
            <a:spLocks noGrp="1"/>
          </p:cNvSpPr>
          <p:nvPr>
            <p:ph idx="1"/>
          </p:nvPr>
        </p:nvSpPr>
        <p:spPr/>
        <p:txBody>
          <a:bodyPr/>
          <a:lstStyle/>
          <a:p>
            <a:r>
              <a:rPr lang="nl-NL" dirty="0">
                <a:hlinkClick r:id="rId2"/>
              </a:rPr>
              <a:t>https://www.123test.nl/faalangst/</a:t>
            </a:r>
            <a:endParaRPr lang="nl-NL" dirty="0"/>
          </a:p>
          <a:p>
            <a:endParaRPr lang="nl-NL" dirty="0"/>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411413"/>
            <a:ext cx="4714875" cy="3714750"/>
          </a:xfrm>
          <a:prstGeom prst="rect">
            <a:avLst/>
          </a:prstGeom>
        </p:spPr>
      </p:pic>
    </p:spTree>
    <p:extLst>
      <p:ext uri="{BB962C8B-B14F-4D97-AF65-F5344CB8AC3E}">
        <p14:creationId xmlns:p14="http://schemas.microsoft.com/office/powerpoint/2010/main" val="2385872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6949" y="1988840"/>
            <a:ext cx="3810000" cy="3714750"/>
          </a:xfrm>
        </p:spPr>
      </p:pic>
      <p:sp>
        <p:nvSpPr>
          <p:cNvPr id="5" name="Rechthoek 4"/>
          <p:cNvSpPr/>
          <p:nvPr/>
        </p:nvSpPr>
        <p:spPr>
          <a:xfrm>
            <a:off x="484575" y="1268760"/>
            <a:ext cx="4572000" cy="2308324"/>
          </a:xfrm>
          <a:prstGeom prst="rect">
            <a:avLst/>
          </a:prstGeom>
        </p:spPr>
        <p:txBody>
          <a:bodyPr>
            <a:spAutoFit/>
          </a:bodyPr>
          <a:lstStyle/>
          <a:p>
            <a:pPr>
              <a:buFont typeface="Arial" panose="020B0604020202020204" pitchFamily="34" charset="0"/>
              <a:buChar char="•"/>
            </a:pPr>
            <a:r>
              <a:rPr lang="nl-NL" b="1" dirty="0"/>
              <a:t>Doener</a:t>
            </a:r>
            <a:r>
              <a:rPr lang="nl-NL" dirty="0"/>
              <a:t> - Concreet ervaren (Feeling) - Leerstijl is </a:t>
            </a:r>
            <a:r>
              <a:rPr lang="nl-NL" dirty="0" err="1"/>
              <a:t>Accomoderen</a:t>
            </a:r>
            <a:endParaRPr lang="nl-NL" dirty="0"/>
          </a:p>
          <a:p>
            <a:pPr>
              <a:buFont typeface="Arial" panose="020B0604020202020204" pitchFamily="34" charset="0"/>
              <a:buChar char="•"/>
            </a:pPr>
            <a:r>
              <a:rPr lang="nl-NL" b="1" dirty="0"/>
              <a:t>Denker</a:t>
            </a:r>
            <a:r>
              <a:rPr lang="nl-NL" dirty="0"/>
              <a:t> - Reflectieve waarneming (</a:t>
            </a:r>
            <a:r>
              <a:rPr lang="nl-NL" dirty="0" err="1"/>
              <a:t>Watching</a:t>
            </a:r>
            <a:r>
              <a:rPr lang="nl-NL" dirty="0"/>
              <a:t>) - Leerstijl is Divergeren</a:t>
            </a:r>
          </a:p>
          <a:p>
            <a:pPr>
              <a:buFont typeface="Arial" panose="020B0604020202020204" pitchFamily="34" charset="0"/>
              <a:buChar char="•"/>
            </a:pPr>
            <a:r>
              <a:rPr lang="nl-NL" b="1" dirty="0" err="1"/>
              <a:t>Bezinner</a:t>
            </a:r>
            <a:r>
              <a:rPr lang="nl-NL" dirty="0"/>
              <a:t> - Abstracte begripsvorming (Thinking) - Leerstijl is Assimileren</a:t>
            </a:r>
          </a:p>
          <a:p>
            <a:pPr>
              <a:buFont typeface="Arial" panose="020B0604020202020204" pitchFamily="34" charset="0"/>
              <a:buChar char="•"/>
            </a:pPr>
            <a:r>
              <a:rPr lang="nl-NL" b="1" dirty="0"/>
              <a:t>Beslisser</a:t>
            </a:r>
            <a:r>
              <a:rPr lang="nl-NL" dirty="0"/>
              <a:t> - Actief experimenteren (</a:t>
            </a:r>
            <a:r>
              <a:rPr lang="nl-NL" dirty="0" err="1"/>
              <a:t>Doing</a:t>
            </a:r>
            <a:r>
              <a:rPr lang="nl-NL" dirty="0"/>
              <a:t>) - Leerstijl is Convergeren</a:t>
            </a:r>
          </a:p>
        </p:txBody>
      </p:sp>
    </p:spTree>
    <p:extLst>
      <p:ext uri="{BB962C8B-B14F-4D97-AF65-F5344CB8AC3E}">
        <p14:creationId xmlns:p14="http://schemas.microsoft.com/office/powerpoint/2010/main" val="2385561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Vraag…</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035629862"/>
              </p:ext>
            </p:extLst>
          </p:nvPr>
        </p:nvGraphicFramePr>
        <p:xfrm>
          <a:off x="971600" y="1484784"/>
          <a:ext cx="7344816" cy="4288477"/>
        </p:xfrm>
        <a:graphic>
          <a:graphicData uri="http://schemas.openxmlformats.org/drawingml/2006/table">
            <a:tbl>
              <a:tblPr>
                <a:tableStyleId>{5C22544A-7EE6-4342-B048-85BDC9FD1C3A}</a:tableStyleId>
              </a:tblPr>
              <a:tblGrid>
                <a:gridCol w="7344816">
                  <a:extLst>
                    <a:ext uri="{9D8B030D-6E8A-4147-A177-3AD203B41FA5}">
                      <a16:colId xmlns:a16="http://schemas.microsoft.com/office/drawing/2014/main" val="20000"/>
                    </a:ext>
                  </a:extLst>
                </a:gridCol>
              </a:tblGrid>
              <a:tr h="1427829">
                <a:tc>
                  <a:txBody>
                    <a:bodyPr/>
                    <a:lstStyle/>
                    <a:p>
                      <a:pPr algn="l" fontAlgn="b"/>
                      <a:r>
                        <a:rPr lang="nl-NL" sz="1200" u="none" strike="noStrike" dirty="0">
                          <a:effectLst/>
                        </a:rPr>
                        <a:t>De configuraties zijn:</a:t>
                      </a:r>
                      <a:endParaRPr lang="nl-NL" sz="12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427829">
                <a:tc>
                  <a:txBody>
                    <a:bodyPr/>
                    <a:lstStyle/>
                    <a:p>
                      <a:pPr algn="l" fontAlgn="b"/>
                      <a:r>
                        <a:rPr lang="nl-NL" sz="1200" u="none" strike="noStrike" dirty="0">
                          <a:effectLst/>
                        </a:rPr>
                        <a:t>A: ICT/Spaans/Internationalisering/Voorbereiding HBO 2x</a:t>
                      </a:r>
                      <a:endParaRPr lang="nl-NL" sz="12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577405">
                <a:tc>
                  <a:txBody>
                    <a:bodyPr/>
                    <a:lstStyle/>
                    <a:p>
                      <a:pPr algn="l" fontAlgn="b"/>
                      <a:r>
                        <a:rPr lang="nl-NL" sz="1200" u="none" strike="noStrike" dirty="0">
                          <a:effectLst/>
                        </a:rPr>
                        <a:t>B: ICT/Spaans/Wijnkennis/Voedingsleer</a:t>
                      </a:r>
                      <a:endParaRPr lang="nl-NL" sz="12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427707">
                <a:tc>
                  <a:txBody>
                    <a:bodyPr/>
                    <a:lstStyle/>
                    <a:p>
                      <a:pPr algn="l" fontAlgn="b"/>
                      <a:r>
                        <a:rPr lang="nl-NL" sz="1200" u="none" strike="noStrike" dirty="0">
                          <a:effectLst/>
                        </a:rPr>
                        <a:t>C: ICT/ Organisatie interne evenementen/Internationalisering/Voedingsleer 7x</a:t>
                      </a:r>
                      <a:endParaRPr lang="nl-NL" sz="12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427707">
                <a:tc>
                  <a:txBody>
                    <a:bodyPr/>
                    <a:lstStyle/>
                    <a:p>
                      <a:pPr algn="l" fontAlgn="b"/>
                      <a:r>
                        <a:rPr lang="nl-NL" sz="1200" u="none" strike="noStrike" dirty="0">
                          <a:effectLst/>
                        </a:rPr>
                        <a:t>D: ICT/Organisatie interne evenementen/Wijnkennis/Voorbereiding HBO 4x</a:t>
                      </a:r>
                      <a:endParaRPr lang="nl-NL" sz="12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12743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Dus…</a:t>
            </a:r>
          </a:p>
        </p:txBody>
      </p:sp>
      <p:sp>
        <p:nvSpPr>
          <p:cNvPr id="3" name="Tijdelijke aanduiding voor inhoud 2"/>
          <p:cNvSpPr>
            <a:spLocks noGrp="1"/>
          </p:cNvSpPr>
          <p:nvPr>
            <p:ph idx="1"/>
          </p:nvPr>
        </p:nvSpPr>
        <p:spPr/>
        <p:txBody>
          <a:bodyPr/>
          <a:lstStyle/>
          <a:p>
            <a:r>
              <a:rPr lang="nl-NL" dirty="0"/>
              <a:t>KOLB koppelen aan persoonlijke leerdoelen</a:t>
            </a:r>
          </a:p>
          <a:p>
            <a:r>
              <a:rPr lang="nl-NL" dirty="0"/>
              <a:t>Beroepshouding – beoordeel jezelf – koppelen aan persoonlijke leerdoelen</a:t>
            </a:r>
          </a:p>
          <a:p>
            <a:r>
              <a:rPr lang="nl-NL" dirty="0"/>
              <a:t>Maak van een – een +: maak van een 2 een 4 of van een 1 een 3!</a:t>
            </a:r>
          </a:p>
          <a:p>
            <a:r>
              <a:rPr lang="nl-NL" dirty="0"/>
              <a:t>Wees kritisch</a:t>
            </a:r>
          </a:p>
          <a:p>
            <a:r>
              <a:rPr lang="nl-NL" dirty="0"/>
              <a:t>Zet in op ontwikkeling</a:t>
            </a:r>
          </a:p>
        </p:txBody>
      </p:sp>
    </p:spTree>
    <p:extLst>
      <p:ext uri="{BB962C8B-B14F-4D97-AF65-F5344CB8AC3E}">
        <p14:creationId xmlns:p14="http://schemas.microsoft.com/office/powerpoint/2010/main" val="248940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3798" y="404664"/>
            <a:ext cx="6110529" cy="1444551"/>
          </a:xfrm>
        </p:spPr>
        <p:txBody>
          <a:bodyPr/>
          <a:lstStyle/>
          <a:p>
            <a:r>
              <a:rPr lang="nl-NL" dirty="0"/>
              <a:t>Opnieuw welkom!</a:t>
            </a:r>
          </a:p>
        </p:txBody>
      </p:sp>
      <p:sp>
        <p:nvSpPr>
          <p:cNvPr id="3" name="Tijdelijke aanduiding voor inhoud 2"/>
          <p:cNvSpPr>
            <a:spLocks noGrp="1"/>
          </p:cNvSpPr>
          <p:nvPr>
            <p:ph idx="1"/>
          </p:nvPr>
        </p:nvSpPr>
        <p:spPr/>
        <p:txBody>
          <a:bodyPr/>
          <a:lstStyle/>
          <a:p>
            <a:pPr>
              <a:buNone/>
            </a:pPr>
            <a:r>
              <a:rPr lang="nl-NL" dirty="0"/>
              <a:t>K. Berenschot</a:t>
            </a:r>
          </a:p>
          <a:p>
            <a:pPr>
              <a:buNone/>
            </a:pPr>
            <a:r>
              <a:rPr lang="nl-NL" dirty="0"/>
              <a:t>Teamkamer M111</a:t>
            </a:r>
          </a:p>
          <a:p>
            <a:pPr>
              <a:buNone/>
            </a:pPr>
            <a:r>
              <a:rPr lang="nl-NL" dirty="0">
                <a:hlinkClick r:id="rId2"/>
              </a:rPr>
              <a:t>BSO@graafschapcollege.nl</a:t>
            </a:r>
            <a:endParaRPr lang="nl-NL" dirty="0"/>
          </a:p>
          <a:p>
            <a:pPr>
              <a:buNone/>
            </a:pPr>
            <a:r>
              <a:rPr lang="nl-NL" dirty="0"/>
              <a:t>088 – 3241000</a:t>
            </a:r>
          </a:p>
          <a:p>
            <a:pPr>
              <a:buNone/>
            </a:pPr>
            <a:endParaRPr lang="nl-NL" dirty="0"/>
          </a:p>
          <a:p>
            <a:pPr>
              <a:buNone/>
            </a:pPr>
            <a:r>
              <a:rPr lang="nl-NL" dirty="0">
                <a:hlinkClick r:id="rId3"/>
              </a:rPr>
              <a:t>http://nl.padlet.com/karinholdampf/9yu3fv6uthqh</a:t>
            </a:r>
            <a:endParaRPr lang="nl-NL"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7612" y="1658863"/>
            <a:ext cx="27146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februari 2016</a:t>
            </a:r>
          </a:p>
        </p:txBody>
      </p:sp>
      <p:sp>
        <p:nvSpPr>
          <p:cNvPr id="3" name="Tijdelijke aanduiding voor inhoud 2"/>
          <p:cNvSpPr>
            <a:spLocks noGrp="1"/>
          </p:cNvSpPr>
          <p:nvPr>
            <p:ph idx="1"/>
          </p:nvPr>
        </p:nvSpPr>
        <p:spPr/>
        <p:txBody>
          <a:bodyPr/>
          <a:lstStyle/>
          <a:p>
            <a:r>
              <a:rPr lang="nl-NL" dirty="0"/>
              <a:t>Dag des oordeels!</a:t>
            </a:r>
          </a:p>
          <a:p>
            <a:r>
              <a:rPr lang="nl-NL" dirty="0"/>
              <a:t>BPV</a:t>
            </a:r>
          </a:p>
          <a:p>
            <a:r>
              <a:rPr lang="nl-NL" dirty="0"/>
              <a:t>Planning </a:t>
            </a:r>
            <a:r>
              <a:rPr lang="nl-NL" dirty="0" err="1"/>
              <a:t>slb</a:t>
            </a:r>
            <a:r>
              <a:rPr lang="nl-NL" dirty="0"/>
              <a:t>-gesprekken</a:t>
            </a:r>
          </a:p>
          <a:p>
            <a:r>
              <a:rPr lang="nl-NL" dirty="0"/>
              <a:t>STAR-methode</a:t>
            </a:r>
          </a:p>
          <a:p>
            <a:r>
              <a:rPr lang="nl-NL" dirty="0"/>
              <a:t>Werken aan je toekomst </a:t>
            </a:r>
          </a:p>
          <a:p>
            <a:r>
              <a:rPr lang="nl-NL" dirty="0"/>
              <a:t>Vragen over het nieuwe rooster</a:t>
            </a:r>
          </a:p>
          <a:p>
            <a:pPr marL="0" indent="0">
              <a:buNone/>
            </a:pPr>
            <a:endParaRPr lang="nl-NL" dirty="0"/>
          </a:p>
        </p:txBody>
      </p:sp>
    </p:spTree>
    <p:extLst>
      <p:ext uri="{BB962C8B-B14F-4D97-AF65-F5344CB8AC3E}">
        <p14:creationId xmlns:p14="http://schemas.microsoft.com/office/powerpoint/2010/main" val="3067737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 </a:t>
            </a:r>
            <a:r>
              <a:rPr lang="nl-NL" dirty="0" err="1"/>
              <a:t>slb</a:t>
            </a:r>
            <a:r>
              <a:rPr lang="nl-NL" dirty="0"/>
              <a:t> </a:t>
            </a:r>
            <a:r>
              <a:rPr lang="nl-NL"/>
              <a:t>op de…</a:t>
            </a:r>
            <a:endParaRPr lang="nl-NL" dirty="0"/>
          </a:p>
        </p:txBody>
      </p:sp>
      <p:sp>
        <p:nvSpPr>
          <p:cNvPr id="3" name="Tijdelijke aanduiding voor inhoud 2"/>
          <p:cNvSpPr>
            <a:spLocks noGrp="1"/>
          </p:cNvSpPr>
          <p:nvPr>
            <p:ph idx="1"/>
          </p:nvPr>
        </p:nvSpPr>
        <p:spPr/>
        <p:txBody>
          <a:bodyPr/>
          <a:lstStyle/>
          <a:p>
            <a:r>
              <a:rPr lang="nl-NL" dirty="0"/>
              <a:t>02-02 Doeke, Juliet </a:t>
            </a:r>
          </a:p>
          <a:p>
            <a:r>
              <a:rPr lang="nl-NL" dirty="0"/>
              <a:t>16-02 SLB valt uit</a:t>
            </a:r>
          </a:p>
          <a:p>
            <a:pPr marL="0" indent="0">
              <a:buNone/>
            </a:pPr>
            <a:r>
              <a:rPr lang="nl-NL" dirty="0"/>
              <a:t>Op maandag…</a:t>
            </a:r>
          </a:p>
          <a:p>
            <a:r>
              <a:rPr lang="nl-NL" dirty="0"/>
              <a:t>22-02 Bas, Jorn, Jill</a:t>
            </a:r>
          </a:p>
          <a:p>
            <a:r>
              <a:rPr lang="nl-NL" dirty="0"/>
              <a:t>29-02  Ischa, Manon, Jaimy</a:t>
            </a:r>
          </a:p>
          <a:p>
            <a:r>
              <a:rPr lang="nl-NL" dirty="0"/>
              <a:t>07-03 Lotte, Zara, Esty</a:t>
            </a:r>
          </a:p>
          <a:p>
            <a:r>
              <a:rPr lang="nl-NL" dirty="0"/>
              <a:t>14 -03 Bram, Wessel, Nicole</a:t>
            </a:r>
          </a:p>
          <a:p>
            <a:pPr marL="0" indent="0">
              <a:buNone/>
            </a:pPr>
            <a:r>
              <a:rPr lang="nl-NL" dirty="0"/>
              <a:t>Zelfstandig werken aan leerdoelen!  Inleveren voor 01-04!</a:t>
            </a:r>
          </a:p>
        </p:txBody>
      </p:sp>
    </p:spTree>
    <p:extLst>
      <p:ext uri="{BB962C8B-B14F-4D97-AF65-F5344CB8AC3E}">
        <p14:creationId xmlns:p14="http://schemas.microsoft.com/office/powerpoint/2010/main" val="3933363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Meenemen</a:t>
            </a:r>
          </a:p>
        </p:txBody>
      </p:sp>
      <p:sp>
        <p:nvSpPr>
          <p:cNvPr id="3" name="Tijdelijke aanduiding voor inhoud 2"/>
          <p:cNvSpPr>
            <a:spLocks noGrp="1"/>
          </p:cNvSpPr>
          <p:nvPr>
            <p:ph idx="1"/>
          </p:nvPr>
        </p:nvSpPr>
        <p:spPr/>
        <p:txBody>
          <a:bodyPr/>
          <a:lstStyle/>
          <a:p>
            <a:endParaRPr lang="nl-NL" dirty="0"/>
          </a:p>
          <a:p>
            <a:endParaRPr lang="nl-NL" dirty="0"/>
          </a:p>
          <a:p>
            <a:pPr marL="0" indent="0">
              <a:buNone/>
            </a:pPr>
            <a:endParaRPr lang="nl-NL" dirty="0"/>
          </a:p>
          <a:p>
            <a:r>
              <a:rPr lang="nl-NL" dirty="0"/>
              <a:t>Boekje!  Werken aan je toekomst!</a:t>
            </a:r>
          </a:p>
          <a:p>
            <a:r>
              <a:rPr lang="nl-NL" dirty="0"/>
              <a:t>Aanleveren op 05-04: </a:t>
            </a:r>
          </a:p>
          <a:p>
            <a:pPr marL="0" indent="0">
              <a:buNone/>
            </a:pPr>
            <a:r>
              <a:rPr lang="nl-NL" dirty="0"/>
              <a:t>   uitwerkingen thema 2 en 3 pagina 15-27</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8661" y="516281"/>
            <a:ext cx="1790700" cy="2447925"/>
          </a:xfrm>
          <a:prstGeom prst="rect">
            <a:avLst/>
          </a:prstGeom>
        </p:spPr>
      </p:pic>
    </p:spTree>
    <p:extLst>
      <p:ext uri="{BB962C8B-B14F-4D97-AF65-F5344CB8AC3E}">
        <p14:creationId xmlns:p14="http://schemas.microsoft.com/office/powerpoint/2010/main" val="879384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 nu…</a:t>
            </a:r>
          </a:p>
        </p:txBody>
      </p:sp>
      <p:sp>
        <p:nvSpPr>
          <p:cNvPr id="3" name="Tijdelijke aanduiding voor inhoud 2"/>
          <p:cNvSpPr>
            <a:spLocks noGrp="1"/>
          </p:cNvSpPr>
          <p:nvPr>
            <p:ph idx="1"/>
          </p:nvPr>
        </p:nvSpPr>
        <p:spPr>
          <a:xfrm>
            <a:off x="457200" y="972066"/>
            <a:ext cx="8229600" cy="5154098"/>
          </a:xfrm>
        </p:spPr>
        <p:txBody>
          <a:bodyPr/>
          <a:lstStyle/>
          <a:p>
            <a:r>
              <a:rPr lang="nl-NL" dirty="0"/>
              <a:t>Werken aan je toekomst</a:t>
            </a:r>
          </a:p>
          <a:p>
            <a:r>
              <a:rPr lang="nl-NL" dirty="0"/>
              <a:t>Persoonlijke leerdoelen en vragen via</a:t>
            </a:r>
          </a:p>
          <a:p>
            <a:pPr marL="0" indent="0">
              <a:buNone/>
            </a:pPr>
            <a:r>
              <a:rPr lang="nl-NL" dirty="0">
                <a:hlinkClick r:id="rId2"/>
              </a:rPr>
              <a:t>http://padlet.com/bso2/4ygjicsgphpg</a:t>
            </a:r>
            <a:endParaRPr lang="nl-NL" dirty="0"/>
          </a:p>
          <a:p>
            <a:pPr marL="0" indent="0">
              <a:buNone/>
            </a:pPr>
            <a:r>
              <a:rPr lang="nl-NL" dirty="0">
                <a:hlinkClick r:id="rId3"/>
              </a:rPr>
              <a:t>https://vimeo.com/150897817</a:t>
            </a:r>
            <a:r>
              <a:rPr lang="nl-NL" dirty="0"/>
              <a:t> (5.01) </a:t>
            </a:r>
          </a:p>
          <a:p>
            <a:r>
              <a:rPr lang="nl-NL" dirty="0"/>
              <a:t>Video leermeester :</a:t>
            </a:r>
          </a:p>
          <a:p>
            <a:pPr marL="0" indent="0">
              <a:buNone/>
            </a:pPr>
            <a:r>
              <a:rPr lang="nl-NL" u="sng" dirty="0">
                <a:hlinkClick r:id="rId4"/>
              </a:rPr>
              <a:t>https://vimeo.com/150885705</a:t>
            </a:r>
            <a:endParaRPr lang="nl-NL" dirty="0"/>
          </a:p>
          <a:p>
            <a:r>
              <a:rPr lang="nl-NL" dirty="0"/>
              <a:t>Evaluatie </a:t>
            </a:r>
          </a:p>
          <a:p>
            <a:r>
              <a:rPr lang="nl-NL" dirty="0" err="1"/>
              <a:t>Toetsrooster</a:t>
            </a:r>
            <a:endParaRPr lang="nl-NL" dirty="0"/>
          </a:p>
          <a:p>
            <a:r>
              <a:rPr lang="nl-NL" dirty="0"/>
              <a:t>Lesrooster periode 4</a:t>
            </a:r>
          </a:p>
          <a:p>
            <a:r>
              <a:rPr lang="nl-NL" dirty="0"/>
              <a:t>Keuze Duits/Spaans  </a:t>
            </a:r>
          </a:p>
        </p:txBody>
      </p:sp>
    </p:spTree>
    <p:extLst>
      <p:ext uri="{BB962C8B-B14F-4D97-AF65-F5344CB8AC3E}">
        <p14:creationId xmlns:p14="http://schemas.microsoft.com/office/powerpoint/2010/main" val="1934418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BPV - concreet</a:t>
            </a:r>
          </a:p>
        </p:txBody>
      </p:sp>
      <p:sp>
        <p:nvSpPr>
          <p:cNvPr id="3" name="Tijdelijke aanduiding voor inhoud 2"/>
          <p:cNvSpPr>
            <a:spLocks noGrp="1"/>
          </p:cNvSpPr>
          <p:nvPr>
            <p:ph idx="1"/>
          </p:nvPr>
        </p:nvSpPr>
        <p:spPr>
          <a:xfrm>
            <a:off x="457200" y="1707292"/>
            <a:ext cx="8229600" cy="4525963"/>
          </a:xfrm>
        </p:spPr>
        <p:txBody>
          <a:bodyPr/>
          <a:lstStyle/>
          <a:p>
            <a:r>
              <a:rPr lang="nl-NL" dirty="0"/>
              <a:t>Meetmoment toevoegen</a:t>
            </a:r>
          </a:p>
          <a:p>
            <a:r>
              <a:rPr lang="nl-NL" dirty="0"/>
              <a:t>Leerdoelen toevoegen</a:t>
            </a:r>
          </a:p>
          <a:p>
            <a:r>
              <a:rPr lang="nl-NL" dirty="0"/>
              <a:t>Planning opdracht marketing</a:t>
            </a:r>
          </a:p>
          <a:p>
            <a:r>
              <a:rPr lang="nl-NL" dirty="0"/>
              <a:t>SOK inleveren</a:t>
            </a:r>
          </a:p>
          <a:p>
            <a:r>
              <a:rPr lang="nl-NL" dirty="0"/>
              <a:t>Leermeester invullen </a:t>
            </a:r>
          </a:p>
          <a:p>
            <a:r>
              <a:rPr lang="nl-NL" dirty="0"/>
              <a:t>Leermeester maakt een account aan</a:t>
            </a:r>
          </a:p>
          <a:p>
            <a:r>
              <a:rPr lang="nl-NL" dirty="0"/>
              <a:t>Starten! </a:t>
            </a:r>
          </a:p>
          <a:p>
            <a:r>
              <a:rPr lang="nl-NL" dirty="0"/>
              <a:t>Vragen stellen op de dinsdagen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718" y="957005"/>
            <a:ext cx="2143125" cy="2143125"/>
          </a:xfrm>
          <a:prstGeom prst="rect">
            <a:avLst/>
          </a:prstGeom>
        </p:spPr>
      </p:pic>
    </p:spTree>
    <p:extLst>
      <p:ext uri="{BB962C8B-B14F-4D97-AF65-F5344CB8AC3E}">
        <p14:creationId xmlns:p14="http://schemas.microsoft.com/office/powerpoint/2010/main" val="2275274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5" y="576262"/>
            <a:ext cx="6000750" cy="5705475"/>
          </a:xfrm>
          <a:prstGeom prst="rect">
            <a:avLst/>
          </a:prstGeom>
        </p:spPr>
      </p:pic>
      <p:sp>
        <p:nvSpPr>
          <p:cNvPr id="2" name="Titel 1"/>
          <p:cNvSpPr>
            <a:spLocks noGrp="1"/>
          </p:cNvSpPr>
          <p:nvPr>
            <p:ph type="title"/>
          </p:nvPr>
        </p:nvSpPr>
        <p:spPr/>
        <p:txBody>
          <a:bodyPr/>
          <a:lstStyle/>
          <a:p>
            <a:r>
              <a:rPr lang="nl-NL" dirty="0"/>
              <a:t>Digitale handboek…</a:t>
            </a:r>
          </a:p>
        </p:txBody>
      </p:sp>
      <p:sp>
        <p:nvSpPr>
          <p:cNvPr id="3" name="Tijdelijke aanduiding voor inhoud 2"/>
          <p:cNvSpPr>
            <a:spLocks noGrp="1"/>
          </p:cNvSpPr>
          <p:nvPr>
            <p:ph idx="1"/>
          </p:nvPr>
        </p:nvSpPr>
        <p:spPr/>
        <p:txBody>
          <a:bodyPr/>
          <a:lstStyle/>
          <a:p>
            <a:r>
              <a:rPr lang="nl-NL" dirty="0"/>
              <a:t>De heer Pachter/ de heer Ter Maat </a:t>
            </a:r>
          </a:p>
          <a:p>
            <a:endParaRPr lang="nl-NL" dirty="0"/>
          </a:p>
          <a:p>
            <a:r>
              <a:rPr lang="nl-NL" dirty="0"/>
              <a:t>+</a:t>
            </a:r>
          </a:p>
          <a:p>
            <a:endParaRPr lang="nl-NL" dirty="0"/>
          </a:p>
          <a:p>
            <a:r>
              <a:rPr lang="nl-NL" dirty="0"/>
              <a:t>De STAR-methode… </a:t>
            </a:r>
          </a:p>
        </p:txBody>
      </p:sp>
    </p:spTree>
    <p:extLst>
      <p:ext uri="{BB962C8B-B14F-4D97-AF65-F5344CB8AC3E}">
        <p14:creationId xmlns:p14="http://schemas.microsoft.com/office/powerpoint/2010/main" val="475635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Functioneel overleg </a:t>
            </a:r>
          </a:p>
        </p:txBody>
      </p:sp>
      <p:sp>
        <p:nvSpPr>
          <p:cNvPr id="3" name="Tijdelijke aanduiding voor inhoud 2"/>
          <p:cNvSpPr>
            <a:spLocks noGrp="1"/>
          </p:cNvSpPr>
          <p:nvPr>
            <p:ph idx="1"/>
          </p:nvPr>
        </p:nvSpPr>
        <p:spPr/>
        <p:txBody>
          <a:bodyPr/>
          <a:lstStyle/>
          <a:p>
            <a:endParaRPr lang="nl-NL" dirty="0"/>
          </a:p>
          <a:p>
            <a:endParaRPr lang="nl-NL" dirty="0"/>
          </a:p>
          <a:p>
            <a:r>
              <a:rPr lang="nl-NL" dirty="0"/>
              <a:t>Eindevaluatie</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886" y="3410980"/>
            <a:ext cx="2609850" cy="2095500"/>
          </a:xfrm>
          <a:prstGeom prst="rect">
            <a:avLst/>
          </a:prstGeom>
        </p:spPr>
      </p:pic>
    </p:spTree>
    <p:extLst>
      <p:ext uri="{BB962C8B-B14F-4D97-AF65-F5344CB8AC3E}">
        <p14:creationId xmlns:p14="http://schemas.microsoft.com/office/powerpoint/2010/main" val="3657921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Groep en individu</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564904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zitten jullie?</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834751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Disfuncties</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355" y="1860100"/>
            <a:ext cx="2466975" cy="1847850"/>
          </a:xfrm>
        </p:spPr>
      </p:pic>
      <p:pic>
        <p:nvPicPr>
          <p:cNvPr id="7" name="Afbeelding 6"/>
          <p:cNvPicPr>
            <a:picLocks noChangeAspect="1"/>
          </p:cNvPicPr>
          <p:nvPr/>
        </p:nvPicPr>
        <p:blipFill>
          <a:blip r:embed="rId3"/>
          <a:stretch>
            <a:fillRect/>
          </a:stretch>
        </p:blipFill>
        <p:spPr>
          <a:xfrm>
            <a:off x="3665838" y="2943954"/>
            <a:ext cx="3897059" cy="2925848"/>
          </a:xfrm>
          <a:prstGeom prst="rect">
            <a:avLst/>
          </a:prstGeom>
        </p:spPr>
      </p:pic>
    </p:spTree>
    <p:extLst>
      <p:ext uri="{BB962C8B-B14F-4D97-AF65-F5344CB8AC3E}">
        <p14:creationId xmlns:p14="http://schemas.microsoft.com/office/powerpoint/2010/main" val="1253021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en-US" dirty="0"/>
              <a:t>Magister…</a:t>
            </a:r>
            <a:endParaRPr lang="nl-NL" dirty="0"/>
          </a:p>
        </p:txBody>
      </p:sp>
      <p:sp>
        <p:nvSpPr>
          <p:cNvPr id="3075" name="Rectangle 3"/>
          <p:cNvSpPr>
            <a:spLocks noGrp="1"/>
          </p:cNvSpPr>
          <p:nvPr>
            <p:ph type="body" idx="1"/>
          </p:nvPr>
        </p:nvSpPr>
        <p:spPr>
          <a:xfrm>
            <a:off x="457200" y="1124744"/>
            <a:ext cx="8229600" cy="5001419"/>
          </a:xfrm>
        </p:spPr>
        <p:txBody>
          <a:bodyPr/>
          <a:lstStyle/>
          <a:p>
            <a:pPr marL="609600" indent="-609600">
              <a:buFontTx/>
              <a:buAutoNum type="arabicPeriod"/>
            </a:pPr>
            <a:endParaRPr lang="en-US" dirty="0"/>
          </a:p>
          <a:p>
            <a:pPr marL="609600" indent="-609600">
              <a:buFontTx/>
              <a:buAutoNum type="arabicPeriod"/>
            </a:pPr>
            <a:endParaRPr lang="en-US" dirty="0"/>
          </a:p>
          <a:p>
            <a:pPr marL="609600" indent="-609600">
              <a:buNone/>
            </a:pPr>
            <a:endParaRPr lang="en-US" dirty="0"/>
          </a:p>
          <a:p>
            <a:pPr marL="609600" indent="-609600">
              <a:buFontTx/>
              <a:buAutoNum type="arabicPeriod"/>
            </a:pPr>
            <a:endParaRPr lang="en-US" dirty="0"/>
          </a:p>
          <a:p>
            <a:pPr marL="609600" indent="-609600">
              <a:buFontTx/>
              <a:buAutoNum type="arabicPeriod"/>
            </a:pPr>
            <a:endParaRPr lang="en-US" dirty="0"/>
          </a:p>
        </p:txBody>
      </p:sp>
      <p:pic>
        <p:nvPicPr>
          <p:cNvPr id="1026" name="Picture 2" descr="C:\Users\Eigenaar\AppData\Local\Microsoft\Windows\INetCache\IE\NSTHR8TU\eye-40889_640[1].png"/>
          <p:cNvPicPr>
            <a:picLocks noChangeAspect="1" noChangeArrowheads="1"/>
          </p:cNvPicPr>
          <p:nvPr/>
        </p:nvPicPr>
        <p:blipFill>
          <a:blip r:embed="rId2" cstate="print"/>
          <a:srcRect/>
          <a:stretch>
            <a:fillRect/>
          </a:stretch>
        </p:blipFill>
        <p:spPr bwMode="auto">
          <a:xfrm>
            <a:off x="1606550" y="1746250"/>
            <a:ext cx="6096000" cy="3048000"/>
          </a:xfrm>
          <a:prstGeom prst="rect">
            <a:avLst/>
          </a:prstGeom>
          <a:noFill/>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Dus…</a:t>
            </a:r>
          </a:p>
        </p:txBody>
      </p:sp>
      <p:sp>
        <p:nvSpPr>
          <p:cNvPr id="3" name="Tijdelijke aanduiding voor inhoud 2"/>
          <p:cNvSpPr>
            <a:spLocks noGrp="1"/>
          </p:cNvSpPr>
          <p:nvPr>
            <p:ph idx="1"/>
          </p:nvPr>
        </p:nvSpPr>
        <p:spPr/>
        <p:txBody>
          <a:bodyPr/>
          <a:lstStyle/>
          <a:p>
            <a:r>
              <a:rPr lang="nl-NL" sz="2000" dirty="0"/>
              <a:t>Iemand die of het werk en/of het werkklimaat negatief beïnvloedt, fungeert als stoorzender; hij of zij vervult een disfunctionele rol door…</a:t>
            </a:r>
          </a:p>
          <a:p>
            <a:pPr>
              <a:buFont typeface="Arial" panose="020B0604020202020204" pitchFamily="34" charset="0"/>
              <a:buChar char="•"/>
            </a:pPr>
            <a:r>
              <a:rPr lang="nl-NL" sz="2000" dirty="0"/>
              <a:t>U onderbreekt anderen telkens weer</a:t>
            </a:r>
          </a:p>
          <a:p>
            <a:pPr>
              <a:buFont typeface="Arial" panose="020B0604020202020204" pitchFamily="34" charset="0"/>
              <a:buChar char="•"/>
            </a:pPr>
            <a:r>
              <a:rPr lang="nl-NL" sz="2000" dirty="0"/>
              <a:t>U luistert niet</a:t>
            </a:r>
          </a:p>
          <a:p>
            <a:pPr>
              <a:buFont typeface="Arial" panose="020B0604020202020204" pitchFamily="34" charset="0"/>
              <a:buChar char="•"/>
            </a:pPr>
            <a:r>
              <a:rPr lang="nl-NL" sz="2000" dirty="0"/>
              <a:t>U gaat bekvechten </a:t>
            </a:r>
          </a:p>
          <a:p>
            <a:pPr>
              <a:buFont typeface="Arial" panose="020B0604020202020204" pitchFamily="34" charset="0"/>
              <a:buChar char="•"/>
            </a:pPr>
            <a:r>
              <a:rPr lang="nl-NL" sz="2000" dirty="0"/>
              <a:t>U blijft star vasthouden aan het eigen standpunt </a:t>
            </a:r>
          </a:p>
          <a:p>
            <a:pPr>
              <a:buFont typeface="Arial" panose="020B0604020202020204" pitchFamily="34" charset="0"/>
              <a:buChar char="•"/>
            </a:pPr>
            <a:r>
              <a:rPr lang="nl-NL" sz="2000" dirty="0"/>
              <a:t>U trekt voortdurend de aandacht naar u toe</a:t>
            </a:r>
          </a:p>
          <a:p>
            <a:pPr>
              <a:buFont typeface="Arial" panose="020B0604020202020204" pitchFamily="34" charset="0"/>
              <a:buChar char="•"/>
            </a:pPr>
            <a:r>
              <a:rPr lang="nl-NL" sz="2000" dirty="0"/>
              <a:t>U neemt geen deel aan het groepsgesprek</a:t>
            </a:r>
          </a:p>
          <a:p>
            <a:pPr>
              <a:buFont typeface="Arial" panose="020B0604020202020204" pitchFamily="34" charset="0"/>
              <a:buChar char="•"/>
            </a:pPr>
            <a:r>
              <a:rPr lang="nl-NL" sz="2000" dirty="0"/>
              <a:t>U praat over zaken die niet aan de orde zijn </a:t>
            </a:r>
          </a:p>
          <a:p>
            <a:pPr>
              <a:buFont typeface="Arial" panose="020B0604020202020204" pitchFamily="34" charset="0"/>
              <a:buChar char="•"/>
            </a:pPr>
            <a:r>
              <a:rPr lang="nl-NL" sz="2000" dirty="0"/>
              <a:t>U houdt onderonsjes</a:t>
            </a:r>
          </a:p>
          <a:p>
            <a:pPr>
              <a:buFont typeface="Arial" panose="020B0604020202020204" pitchFamily="34" charset="0"/>
              <a:buChar char="•"/>
            </a:pPr>
            <a:r>
              <a:rPr lang="nl-NL" sz="2000" dirty="0"/>
              <a:t>U maakt grapjes ten koste van een ander</a:t>
            </a:r>
          </a:p>
          <a:p>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6487" y="752497"/>
            <a:ext cx="360000" cy="344400"/>
          </a:xfrm>
          <a:prstGeom prst="rect">
            <a:avLst/>
          </a:prstGeom>
        </p:spPr>
      </p:pic>
    </p:spTree>
    <p:extLst>
      <p:ext uri="{BB962C8B-B14F-4D97-AF65-F5344CB8AC3E}">
        <p14:creationId xmlns:p14="http://schemas.microsoft.com/office/powerpoint/2010/main" val="4110177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Toekomst individu en groep</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52467"/>
            <a:ext cx="6350000" cy="2743200"/>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225" y="4607010"/>
            <a:ext cx="4933950" cy="1219200"/>
          </a:xfrm>
          <a:prstGeom prst="rect">
            <a:avLst/>
          </a:prstGeom>
        </p:spPr>
      </p:pic>
    </p:spTree>
    <p:extLst>
      <p:ext uri="{BB962C8B-B14F-4D97-AF65-F5344CB8AC3E}">
        <p14:creationId xmlns:p14="http://schemas.microsoft.com/office/powerpoint/2010/main" val="2945685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Jouw ontwikkeling</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35135119"/>
              </p:ext>
            </p:extLst>
          </p:nvPr>
        </p:nvGraphicFramePr>
        <p:xfrm>
          <a:off x="3442685" y="1600201"/>
          <a:ext cx="2258629" cy="4525961"/>
        </p:xfrm>
        <a:graphic>
          <a:graphicData uri="http://schemas.openxmlformats.org/drawingml/2006/table">
            <a:tbl>
              <a:tblPr/>
              <a:tblGrid>
                <a:gridCol w="1711549">
                  <a:extLst>
                    <a:ext uri="{9D8B030D-6E8A-4147-A177-3AD203B41FA5}">
                      <a16:colId xmlns:a16="http://schemas.microsoft.com/office/drawing/2014/main" val="20000"/>
                    </a:ext>
                  </a:extLst>
                </a:gridCol>
                <a:gridCol w="547080">
                  <a:extLst>
                    <a:ext uri="{9D8B030D-6E8A-4147-A177-3AD203B41FA5}">
                      <a16:colId xmlns:a16="http://schemas.microsoft.com/office/drawing/2014/main" val="20001"/>
                    </a:ext>
                  </a:extLst>
                </a:gridCol>
              </a:tblGrid>
              <a:tr h="167112">
                <a:tc>
                  <a:txBody>
                    <a:bodyPr/>
                    <a:lstStyle/>
                    <a:p>
                      <a:endParaRPr lang="nl-NL" sz="800" dirty="0"/>
                    </a:p>
                  </a:txBody>
                  <a:tcPr marL="0" marR="0" marT="0" marB="0">
                    <a:lnL>
                      <a:noFill/>
                    </a:lnL>
                    <a:lnR>
                      <a:noFill/>
                    </a:lnR>
                    <a:lnT>
                      <a:noFill/>
                    </a:lnT>
                    <a:lnB w="9525" cap="flat" cmpd="sng" algn="ctr">
                      <a:solidFill>
                        <a:srgbClr val="808080"/>
                      </a:solidFill>
                      <a:prstDash val="solid"/>
                      <a:round/>
                      <a:headEnd type="none" w="med" len="med"/>
                      <a:tailEnd type="none" w="med" len="med"/>
                    </a:lnB>
                  </a:tcPr>
                </a:tc>
                <a:tc>
                  <a:txBody>
                    <a:bodyPr/>
                    <a:lstStyle/>
                    <a:p>
                      <a:endParaRPr lang="nl-NL" sz="800"/>
                    </a:p>
                  </a:txBody>
                  <a:tcPr marL="41778" marR="41778" marT="20889" marB="20889">
                    <a:lnL>
                      <a:noFill/>
                    </a:lnL>
                  </a:tcPr>
                </a:tc>
                <a:extLst>
                  <a:ext uri="{0D108BD9-81ED-4DB2-BD59-A6C34878D82A}">
                    <a16:rowId xmlns:a16="http://schemas.microsoft.com/office/drawing/2014/main" val="10000"/>
                  </a:ext>
                </a:extLst>
              </a:tr>
              <a:tr h="167112">
                <a:tc>
                  <a:txBody>
                    <a:bodyPr/>
                    <a:lstStyle/>
                    <a:p>
                      <a:endParaRPr lang="nl-NL" sz="800"/>
                    </a:p>
                  </a:txBody>
                  <a:tcPr marL="17408" marR="17408" marT="17408" marB="17408">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endParaRPr lang="nl-NL" sz="800"/>
                    </a:p>
                  </a:txBody>
                  <a:tcPr marL="41778" marR="41778" marT="20889" marB="20889">
                    <a:lnL w="9525" cap="flat" cmpd="sng" algn="ctr">
                      <a:solidFill>
                        <a:srgbClr val="808080"/>
                      </a:solidFill>
                      <a:prstDash val="solid"/>
                      <a:round/>
                      <a:headEnd type="none" w="med" len="med"/>
                      <a:tailEnd type="none" w="med" len="med"/>
                    </a:lnL>
                  </a:tcPr>
                </a:tc>
                <a:extLst>
                  <a:ext uri="{0D108BD9-81ED-4DB2-BD59-A6C34878D82A}">
                    <a16:rowId xmlns:a16="http://schemas.microsoft.com/office/drawing/2014/main" val="10001"/>
                  </a:ext>
                </a:extLst>
              </a:tr>
              <a:tr h="167112">
                <a:tc>
                  <a:txBody>
                    <a:bodyPr/>
                    <a:lstStyle/>
                    <a:p>
                      <a:endParaRPr lang="nl-NL" sz="800"/>
                    </a:p>
                  </a:txBody>
                  <a:tcPr marL="0" marR="0" marT="0" marB="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tc>
                  <a:txBody>
                    <a:bodyPr/>
                    <a:lstStyle/>
                    <a:p>
                      <a:endParaRPr lang="nl-NL" sz="800"/>
                    </a:p>
                  </a:txBody>
                  <a:tcPr marL="41778" marR="41778" marT="20889" marB="20889">
                    <a:lnL w="9525" cap="flat" cmpd="sng" algn="ctr">
                      <a:solidFill>
                        <a:srgbClr val="808080"/>
                      </a:solidFill>
                      <a:prstDash val="solid"/>
                      <a:round/>
                      <a:headEnd type="none" w="med" len="med"/>
                      <a:tailEnd type="none" w="med" len="med"/>
                    </a:lnL>
                    <a:lnB w="9525"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2"/>
                  </a:ext>
                </a:extLst>
              </a:tr>
              <a:tr h="142742">
                <a:tc>
                  <a:txBody>
                    <a:bodyPr/>
                    <a:lstStyle/>
                    <a:p>
                      <a:pPr algn="ctr"/>
                      <a:r>
                        <a:rPr lang="nl-NL" sz="800" i="1">
                          <a:effectLst/>
                          <a:latin typeface="Calibri" panose="020F0502020204030204" pitchFamily="34" charset="0"/>
                        </a:rPr>
                        <a:t>Taakrollen</a:t>
                      </a:r>
                      <a:endParaRPr lang="nl-NL" sz="800">
                        <a:effectLst/>
                        <a:latin typeface="Calibri" panose="020F0502020204030204" pitchFamily="34" charset="0"/>
                      </a:endParaRP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tc>
                  <a:txBody>
                    <a:bodyPr/>
                    <a:lstStyle/>
                    <a:p>
                      <a:pPr algn="ctr"/>
                      <a:r>
                        <a:rPr lang="nl-NL" sz="800" i="1">
                          <a:effectLst/>
                          <a:latin typeface="Calibri" panose="020F0502020204030204" pitchFamily="34" charset="0"/>
                        </a:rPr>
                        <a:t>Observaties</a:t>
                      </a:r>
                      <a:endParaRPr lang="nl-NL" sz="800">
                        <a:effectLst/>
                        <a:latin typeface="Calibri" panose="020F0502020204030204" pitchFamily="34" charset="0"/>
                      </a:endParaRP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3"/>
                  </a:ext>
                </a:extLst>
              </a:tr>
              <a:tr h="1020082">
                <a:tc>
                  <a:txBody>
                    <a:bodyPr/>
                    <a:lstStyle/>
                    <a:p>
                      <a:pPr algn="ctr"/>
                      <a:r>
                        <a:rPr lang="nl-NL" sz="800">
                          <a:effectLst/>
                          <a:latin typeface="Calibri" panose="020F0502020204030204" pitchFamily="34" charset="0"/>
                        </a:rPr>
                        <a:t>initiatief en activiteit</a:t>
                      </a:r>
                      <a:br>
                        <a:rPr lang="nl-NL" sz="800">
                          <a:effectLst/>
                          <a:latin typeface="Calibri" panose="020F0502020204030204" pitchFamily="34" charset="0"/>
                        </a:rPr>
                      </a:br>
                      <a:r>
                        <a:rPr lang="nl-NL" sz="800">
                          <a:effectLst/>
                          <a:latin typeface="Calibri" panose="020F0502020204030204" pitchFamily="34" charset="0"/>
                        </a:rPr>
                        <a:t>zoeken van informatie</a:t>
                      </a:r>
                      <a:br>
                        <a:rPr lang="nl-NL" sz="800">
                          <a:effectLst/>
                          <a:latin typeface="Calibri" panose="020F0502020204030204" pitchFamily="34" charset="0"/>
                        </a:rPr>
                      </a:br>
                      <a:r>
                        <a:rPr lang="nl-NL" sz="800">
                          <a:effectLst/>
                          <a:latin typeface="Calibri" panose="020F0502020204030204" pitchFamily="34" charset="0"/>
                        </a:rPr>
                        <a:t>zoeken van menigen</a:t>
                      </a:r>
                      <a:br>
                        <a:rPr lang="nl-NL" sz="800">
                          <a:effectLst/>
                          <a:latin typeface="Calibri" panose="020F0502020204030204" pitchFamily="34" charset="0"/>
                        </a:rPr>
                      </a:br>
                      <a:r>
                        <a:rPr lang="nl-NL" sz="800">
                          <a:effectLst/>
                          <a:latin typeface="Calibri" panose="020F0502020204030204" pitchFamily="34" charset="0"/>
                        </a:rPr>
                        <a:t>geven van informatie</a:t>
                      </a:r>
                      <a:br>
                        <a:rPr lang="nl-NL" sz="800">
                          <a:effectLst/>
                          <a:latin typeface="Calibri" panose="020F0502020204030204" pitchFamily="34" charset="0"/>
                        </a:rPr>
                      </a:br>
                      <a:r>
                        <a:rPr lang="nl-NL" sz="800">
                          <a:effectLst/>
                          <a:latin typeface="Calibri" panose="020F0502020204030204" pitchFamily="34" charset="0"/>
                        </a:rPr>
                        <a:t>geven van meningen</a:t>
                      </a:r>
                      <a:br>
                        <a:rPr lang="nl-NL" sz="800">
                          <a:effectLst/>
                          <a:latin typeface="Calibri" panose="020F0502020204030204" pitchFamily="34" charset="0"/>
                        </a:rPr>
                      </a:br>
                      <a:r>
                        <a:rPr lang="nl-NL" sz="800">
                          <a:effectLst/>
                          <a:latin typeface="Calibri" panose="020F0502020204030204" pitchFamily="34" charset="0"/>
                        </a:rPr>
                        <a:t>uitwerking</a:t>
                      </a:r>
                      <a:br>
                        <a:rPr lang="nl-NL" sz="800">
                          <a:effectLst/>
                          <a:latin typeface="Calibri" panose="020F0502020204030204" pitchFamily="34" charset="0"/>
                        </a:rPr>
                      </a:br>
                      <a:r>
                        <a:rPr lang="nl-NL" sz="800">
                          <a:effectLst/>
                          <a:latin typeface="Calibri" panose="020F0502020204030204" pitchFamily="34" charset="0"/>
                        </a:rPr>
                        <a:t>coördineren</a:t>
                      </a:r>
                      <a:br>
                        <a:rPr lang="nl-NL" sz="800">
                          <a:effectLst/>
                          <a:latin typeface="Calibri" panose="020F0502020204030204" pitchFamily="34" charset="0"/>
                        </a:rPr>
                      </a:br>
                      <a:r>
                        <a:rPr lang="nl-NL" sz="800">
                          <a:effectLst/>
                          <a:latin typeface="Calibri" panose="020F0502020204030204" pitchFamily="34" charset="0"/>
                        </a:rPr>
                        <a:t>samenvatten</a:t>
                      </a: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tc>
                  <a:txBody>
                    <a:bodyPr/>
                    <a:lstStyle/>
                    <a:p>
                      <a:pPr algn="ctr"/>
                      <a:r>
                        <a:rPr lang="nl-NL" sz="800">
                          <a:effectLst/>
                          <a:latin typeface="Calibri" panose="020F0502020204030204" pitchFamily="34" charset="0"/>
                        </a:rPr>
                        <a:t> </a:t>
                      </a: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4"/>
                  </a:ext>
                </a:extLst>
              </a:tr>
              <a:tr h="142742">
                <a:tc>
                  <a:txBody>
                    <a:bodyPr/>
                    <a:lstStyle/>
                    <a:p>
                      <a:pPr algn="ctr"/>
                      <a:r>
                        <a:rPr lang="nl-NL" sz="800" i="1">
                          <a:effectLst/>
                          <a:latin typeface="Calibri" panose="020F0502020204030204" pitchFamily="34" charset="0"/>
                        </a:rPr>
                        <a:t>Procesrollen</a:t>
                      </a:r>
                      <a:endParaRPr lang="nl-NL" sz="800">
                        <a:effectLst/>
                        <a:latin typeface="Calibri" panose="020F0502020204030204" pitchFamily="34" charset="0"/>
                      </a:endParaRP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tc>
                  <a:txBody>
                    <a:bodyPr/>
                    <a:lstStyle/>
                    <a:p>
                      <a:pPr algn="ctr"/>
                      <a:r>
                        <a:rPr lang="nl-NL" sz="800">
                          <a:effectLst/>
                          <a:latin typeface="Calibri" panose="020F0502020204030204" pitchFamily="34" charset="0"/>
                        </a:rPr>
                        <a:t> </a:t>
                      </a: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5"/>
                  </a:ext>
                </a:extLst>
              </a:tr>
              <a:tr h="644079">
                <a:tc>
                  <a:txBody>
                    <a:bodyPr/>
                    <a:lstStyle/>
                    <a:p>
                      <a:pPr algn="ctr"/>
                      <a:r>
                        <a:rPr lang="nl-NL" sz="800">
                          <a:effectLst/>
                          <a:latin typeface="Calibri" panose="020F0502020204030204" pitchFamily="34" charset="0"/>
                        </a:rPr>
                        <a:t>aanmoedigen</a:t>
                      </a:r>
                      <a:br>
                        <a:rPr lang="nl-NL" sz="800">
                          <a:effectLst/>
                          <a:latin typeface="Calibri" panose="020F0502020204030204" pitchFamily="34" charset="0"/>
                        </a:rPr>
                      </a:br>
                      <a:r>
                        <a:rPr lang="nl-NL" sz="800">
                          <a:effectLst/>
                          <a:latin typeface="Calibri" panose="020F0502020204030204" pitchFamily="34" charset="0"/>
                        </a:rPr>
                        <a:t>‘deurenopener’, ‘wegbereider’</a:t>
                      </a:r>
                      <a:br>
                        <a:rPr lang="nl-NL" sz="800">
                          <a:effectLst/>
                          <a:latin typeface="Calibri" panose="020F0502020204030204" pitchFamily="34" charset="0"/>
                        </a:rPr>
                      </a:br>
                      <a:r>
                        <a:rPr lang="nl-NL" sz="800">
                          <a:effectLst/>
                          <a:latin typeface="Calibri" panose="020F0502020204030204" pitchFamily="34" charset="0"/>
                        </a:rPr>
                        <a:t>regels opstellen’</a:t>
                      </a:r>
                      <a:br>
                        <a:rPr lang="nl-NL" sz="800">
                          <a:effectLst/>
                          <a:latin typeface="Calibri" panose="020F0502020204030204" pitchFamily="34" charset="0"/>
                        </a:rPr>
                      </a:br>
                      <a:r>
                        <a:rPr lang="nl-NL" sz="800">
                          <a:effectLst/>
                          <a:latin typeface="Calibri" panose="020F0502020204030204" pitchFamily="34" charset="0"/>
                        </a:rPr>
                        <a:t>volgen</a:t>
                      </a:r>
                      <a:br>
                        <a:rPr lang="nl-NL" sz="800">
                          <a:effectLst/>
                          <a:latin typeface="Calibri" panose="020F0502020204030204" pitchFamily="34" charset="0"/>
                        </a:rPr>
                      </a:br>
                      <a:r>
                        <a:rPr lang="nl-NL" sz="800">
                          <a:effectLst/>
                          <a:latin typeface="Calibri" panose="020F0502020204030204" pitchFamily="34" charset="0"/>
                        </a:rPr>
                        <a:t>groepsgevoelens formuleren</a:t>
                      </a: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tc>
                  <a:txBody>
                    <a:bodyPr/>
                    <a:lstStyle/>
                    <a:p>
                      <a:pPr algn="ctr"/>
                      <a:r>
                        <a:rPr lang="nl-NL" sz="800">
                          <a:effectLst/>
                          <a:latin typeface="Calibri" panose="020F0502020204030204" pitchFamily="34" charset="0"/>
                        </a:rPr>
                        <a:t> </a:t>
                      </a: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6"/>
                  </a:ext>
                </a:extLst>
              </a:tr>
              <a:tr h="142742">
                <a:tc>
                  <a:txBody>
                    <a:bodyPr/>
                    <a:lstStyle/>
                    <a:p>
                      <a:pPr algn="ctr"/>
                      <a:r>
                        <a:rPr lang="nl-NL" sz="800" i="1">
                          <a:effectLst/>
                          <a:latin typeface="Calibri" panose="020F0502020204030204" pitchFamily="34" charset="0"/>
                        </a:rPr>
                        <a:t>Zowel taak als procesrollen</a:t>
                      </a:r>
                      <a:endParaRPr lang="nl-NL" sz="800">
                        <a:effectLst/>
                        <a:latin typeface="Calibri" panose="020F0502020204030204" pitchFamily="34" charset="0"/>
                      </a:endParaRP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tc>
                  <a:txBody>
                    <a:bodyPr/>
                    <a:lstStyle/>
                    <a:p>
                      <a:pPr algn="ctr"/>
                      <a:r>
                        <a:rPr lang="nl-NL" sz="800">
                          <a:effectLst/>
                          <a:latin typeface="Calibri" panose="020F0502020204030204" pitchFamily="34" charset="0"/>
                        </a:rPr>
                        <a:t> </a:t>
                      </a: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7"/>
                  </a:ext>
                </a:extLst>
              </a:tr>
              <a:tr h="644079">
                <a:tc>
                  <a:txBody>
                    <a:bodyPr/>
                    <a:lstStyle/>
                    <a:p>
                      <a:pPr algn="ctr"/>
                      <a:r>
                        <a:rPr lang="nl-NL" sz="800">
                          <a:effectLst/>
                          <a:latin typeface="Calibri" panose="020F0502020204030204" pitchFamily="34" charset="0"/>
                        </a:rPr>
                        <a:t>evalueren</a:t>
                      </a:r>
                      <a:br>
                        <a:rPr lang="nl-NL" sz="800">
                          <a:effectLst/>
                          <a:latin typeface="Calibri" panose="020F0502020204030204" pitchFamily="34" charset="0"/>
                        </a:rPr>
                      </a:br>
                      <a:r>
                        <a:rPr lang="nl-NL" sz="800">
                          <a:effectLst/>
                          <a:latin typeface="Calibri" panose="020F0502020204030204" pitchFamily="34" charset="0"/>
                        </a:rPr>
                        <a:t>diagnosticeren</a:t>
                      </a:r>
                      <a:br>
                        <a:rPr lang="nl-NL" sz="800">
                          <a:effectLst/>
                          <a:latin typeface="Calibri" panose="020F0502020204030204" pitchFamily="34" charset="0"/>
                        </a:rPr>
                      </a:br>
                      <a:r>
                        <a:rPr lang="nl-NL" sz="800">
                          <a:effectLst/>
                          <a:latin typeface="Calibri" panose="020F0502020204030204" pitchFamily="34" charset="0"/>
                        </a:rPr>
                        <a:t>concensus uitproberen</a:t>
                      </a:r>
                      <a:br>
                        <a:rPr lang="nl-NL" sz="800">
                          <a:effectLst/>
                          <a:latin typeface="Calibri" panose="020F0502020204030204" pitchFamily="34" charset="0"/>
                        </a:rPr>
                      </a:br>
                      <a:r>
                        <a:rPr lang="nl-NL" sz="800">
                          <a:effectLst/>
                          <a:latin typeface="Calibri" panose="020F0502020204030204" pitchFamily="34" charset="0"/>
                        </a:rPr>
                        <a:t>bemiddelen</a:t>
                      </a:r>
                      <a:br>
                        <a:rPr lang="nl-NL" sz="800">
                          <a:effectLst/>
                          <a:latin typeface="Calibri" panose="020F0502020204030204" pitchFamily="34" charset="0"/>
                        </a:rPr>
                      </a:br>
                      <a:r>
                        <a:rPr lang="nl-NL" sz="800">
                          <a:effectLst/>
                          <a:latin typeface="Calibri" panose="020F0502020204030204" pitchFamily="34" charset="0"/>
                        </a:rPr>
                        <a:t>spanning verminderen</a:t>
                      </a: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tc>
                  <a:txBody>
                    <a:bodyPr/>
                    <a:lstStyle/>
                    <a:p>
                      <a:pPr algn="ctr"/>
                      <a:r>
                        <a:rPr lang="nl-NL" sz="800">
                          <a:effectLst/>
                          <a:latin typeface="Calibri" panose="020F0502020204030204" pitchFamily="34" charset="0"/>
                        </a:rPr>
                        <a:t> </a:t>
                      </a: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8"/>
                  </a:ext>
                </a:extLst>
              </a:tr>
              <a:tr h="142742">
                <a:tc>
                  <a:txBody>
                    <a:bodyPr/>
                    <a:lstStyle/>
                    <a:p>
                      <a:pPr algn="ctr"/>
                      <a:r>
                        <a:rPr lang="nl-NL" sz="800" i="1" dirty="0">
                          <a:effectLst/>
                          <a:latin typeface="Calibri" panose="020F0502020204030204" pitchFamily="34" charset="0"/>
                        </a:rPr>
                        <a:t>Disfunctionele rollen</a:t>
                      </a:r>
                      <a:endParaRPr lang="nl-NL" sz="800" dirty="0">
                        <a:effectLst/>
                        <a:latin typeface="Calibri" panose="020F0502020204030204" pitchFamily="34" charset="0"/>
                      </a:endParaRP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tc>
                  <a:txBody>
                    <a:bodyPr/>
                    <a:lstStyle/>
                    <a:p>
                      <a:pPr algn="ctr"/>
                      <a:r>
                        <a:rPr lang="nl-NL" sz="800">
                          <a:effectLst/>
                          <a:latin typeface="Calibri" panose="020F0502020204030204" pitchFamily="34" charset="0"/>
                        </a:rPr>
                        <a:t> </a:t>
                      </a: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9"/>
                  </a:ext>
                </a:extLst>
              </a:tr>
              <a:tr h="1145417">
                <a:tc>
                  <a:txBody>
                    <a:bodyPr/>
                    <a:lstStyle/>
                    <a:p>
                      <a:pPr algn="ctr"/>
                      <a:r>
                        <a:rPr lang="nl-NL" sz="800">
                          <a:effectLst/>
                          <a:latin typeface="Calibri" panose="020F0502020204030204" pitchFamily="34" charset="0"/>
                        </a:rPr>
                        <a:t>agressief gedrag</a:t>
                      </a:r>
                      <a:br>
                        <a:rPr lang="nl-NL" sz="800">
                          <a:effectLst/>
                          <a:latin typeface="Calibri" panose="020F0502020204030204" pitchFamily="34" charset="0"/>
                        </a:rPr>
                      </a:br>
                      <a:r>
                        <a:rPr lang="nl-NL" sz="800">
                          <a:effectLst/>
                          <a:latin typeface="Calibri" panose="020F0502020204030204" pitchFamily="34" charset="0"/>
                        </a:rPr>
                        <a:t>blokkeren</a:t>
                      </a:r>
                      <a:br>
                        <a:rPr lang="nl-NL" sz="800">
                          <a:effectLst/>
                          <a:latin typeface="Calibri" panose="020F0502020204030204" pitchFamily="34" charset="0"/>
                        </a:rPr>
                      </a:br>
                      <a:r>
                        <a:rPr lang="nl-NL" sz="800">
                          <a:effectLst/>
                          <a:latin typeface="Calibri" panose="020F0502020204030204" pitchFamily="34" charset="0"/>
                        </a:rPr>
                        <a:t>zelfbelijdenissen</a:t>
                      </a:r>
                      <a:br>
                        <a:rPr lang="nl-NL" sz="800">
                          <a:effectLst/>
                          <a:latin typeface="Calibri" panose="020F0502020204030204" pitchFamily="34" charset="0"/>
                        </a:rPr>
                      </a:br>
                      <a:r>
                        <a:rPr lang="nl-NL" sz="800">
                          <a:effectLst/>
                          <a:latin typeface="Calibri" panose="020F0502020204030204" pitchFamily="34" charset="0"/>
                        </a:rPr>
                        <a:t>rivaliteit</a:t>
                      </a:r>
                      <a:br>
                        <a:rPr lang="nl-NL" sz="800">
                          <a:effectLst/>
                          <a:latin typeface="Calibri" panose="020F0502020204030204" pitchFamily="34" charset="0"/>
                        </a:rPr>
                      </a:br>
                      <a:r>
                        <a:rPr lang="nl-NL" sz="800">
                          <a:effectLst/>
                          <a:latin typeface="Calibri" panose="020F0502020204030204" pitchFamily="34" charset="0"/>
                        </a:rPr>
                        <a:t>sympathie zoeken</a:t>
                      </a:r>
                      <a:br>
                        <a:rPr lang="nl-NL" sz="800">
                          <a:effectLst/>
                          <a:latin typeface="Calibri" panose="020F0502020204030204" pitchFamily="34" charset="0"/>
                        </a:rPr>
                      </a:br>
                      <a:r>
                        <a:rPr lang="nl-NL" sz="800">
                          <a:effectLst/>
                          <a:latin typeface="Calibri" panose="020F0502020204030204" pitchFamily="34" charset="0"/>
                        </a:rPr>
                        <a:t>stokpaardjes</a:t>
                      </a:r>
                      <a:br>
                        <a:rPr lang="nl-NL" sz="800">
                          <a:effectLst/>
                          <a:latin typeface="Calibri" panose="020F0502020204030204" pitchFamily="34" charset="0"/>
                        </a:rPr>
                      </a:br>
                      <a:r>
                        <a:rPr lang="nl-NL" sz="800">
                          <a:effectLst/>
                          <a:latin typeface="Calibri" panose="020F0502020204030204" pitchFamily="34" charset="0"/>
                        </a:rPr>
                        <a:t>de clown uithangen</a:t>
                      </a:r>
                      <a:br>
                        <a:rPr lang="nl-NL" sz="800">
                          <a:effectLst/>
                          <a:latin typeface="Calibri" panose="020F0502020204030204" pitchFamily="34" charset="0"/>
                        </a:rPr>
                      </a:br>
                      <a:r>
                        <a:rPr lang="nl-NL" sz="800">
                          <a:effectLst/>
                          <a:latin typeface="Calibri" panose="020F0502020204030204" pitchFamily="34" charset="0"/>
                        </a:rPr>
                        <a:t>erkenning zoeken</a:t>
                      </a:r>
                      <a:br>
                        <a:rPr lang="nl-NL" sz="800">
                          <a:effectLst/>
                          <a:latin typeface="Calibri" panose="020F0502020204030204" pitchFamily="34" charset="0"/>
                        </a:rPr>
                      </a:br>
                      <a:r>
                        <a:rPr lang="nl-NL" sz="800">
                          <a:effectLst/>
                          <a:latin typeface="Calibri" panose="020F0502020204030204" pitchFamily="34" charset="0"/>
                        </a:rPr>
                        <a:t>demonstratief terugtrekken</a:t>
                      </a: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tc>
                  <a:txBody>
                    <a:bodyPr/>
                    <a:lstStyle/>
                    <a:p>
                      <a:pPr algn="ctr"/>
                      <a:r>
                        <a:rPr lang="nl-NL" sz="800" dirty="0">
                          <a:effectLst/>
                          <a:latin typeface="Calibri" panose="020F0502020204030204" pitchFamily="34" charset="0"/>
                        </a:rPr>
                        <a:t> </a:t>
                      </a:r>
                    </a:p>
                  </a:txBody>
                  <a:tcPr marL="8704" marR="8704" marT="8704" marB="8704">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78050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hthoek 1"/>
          <p:cNvSpPr>
            <a:spLocks noChangeArrowheads="1"/>
          </p:cNvSpPr>
          <p:nvPr/>
        </p:nvSpPr>
        <p:spPr bwMode="auto">
          <a:xfrm>
            <a:off x="571500" y="333375"/>
            <a:ext cx="79962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eaLnBrk="0" hangingPunct="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eaLnBrk="0" hangingPunct="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eaLnBrk="0" hangingPunct="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eaLnBrk="0" hangingPunct="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lgn="ctr" eaLnBrk="1" hangingPunct="1">
              <a:spcBef>
                <a:spcPct val="0"/>
              </a:spcBef>
              <a:buFontTx/>
              <a:buNone/>
            </a:pPr>
            <a:r>
              <a:rPr lang="nl-NL" altLang="nl-NL">
                <a:latin typeface="Verdana" panose="020B0604030504040204" pitchFamily="34" charset="0"/>
              </a:rPr>
              <a:t>Beroepsprofiel Manager Ondernemer Horeca</a:t>
            </a:r>
            <a:endParaRPr lang="nl-NL" altLang="nl-NL">
              <a:latin typeface="Arial" panose="020B0604020202020204" pitchFamily="34" charset="0"/>
            </a:endParaRPr>
          </a:p>
        </p:txBody>
      </p:sp>
      <p:pic>
        <p:nvPicPr>
          <p:cNvPr id="5123" name="Picture 4"/>
          <p:cNvPicPr>
            <a:picLocks noChangeAspect="1" noChangeArrowheads="1"/>
          </p:cNvPicPr>
          <p:nvPr/>
        </p:nvPicPr>
        <p:blipFill>
          <a:blip r:embed="rId2"/>
          <a:srcRect/>
          <a:stretch>
            <a:fillRect/>
          </a:stretch>
        </p:blipFill>
        <p:spPr bwMode="auto">
          <a:xfrm>
            <a:off x="592138" y="1484313"/>
            <a:ext cx="8107362" cy="3960812"/>
          </a:xfrm>
          <a:prstGeom prst="rect">
            <a:avLst/>
          </a:prstGeom>
          <a:solidFill>
            <a:schemeClr val="bg1">
              <a:lumMod val="75000"/>
            </a:schemeClr>
          </a:solidFill>
          <a:ln>
            <a:noFill/>
          </a:ln>
        </p:spPr>
      </p:pic>
    </p:spTree>
    <p:extLst>
      <p:ext uri="{BB962C8B-B14F-4D97-AF65-F5344CB8AC3E}">
        <p14:creationId xmlns:p14="http://schemas.microsoft.com/office/powerpoint/2010/main" val="416027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500" y="1555750"/>
            <a:ext cx="4445000" cy="3746500"/>
          </a:xfrm>
          <a:prstGeom prst="rect">
            <a:avLst/>
          </a:prstGeom>
        </p:spPr>
      </p:pic>
    </p:spTree>
    <p:extLst>
      <p:ext uri="{BB962C8B-B14F-4D97-AF65-F5344CB8AC3E}">
        <p14:creationId xmlns:p14="http://schemas.microsoft.com/office/powerpoint/2010/main" val="283562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Nu nog…</a:t>
            </a:r>
          </a:p>
        </p:txBody>
      </p:sp>
      <p:sp>
        <p:nvSpPr>
          <p:cNvPr id="3" name="Tijdelijke aanduiding voor inhoud 2"/>
          <p:cNvSpPr>
            <a:spLocks noGrp="1"/>
          </p:cNvSpPr>
          <p:nvPr>
            <p:ph idx="1"/>
          </p:nvPr>
        </p:nvSpPr>
        <p:spPr/>
        <p:txBody>
          <a:bodyPr/>
          <a:lstStyle/>
          <a:p>
            <a:r>
              <a:rPr lang="nl-NL" dirty="0"/>
              <a:t>Laatste toetsen</a:t>
            </a:r>
          </a:p>
          <a:p>
            <a:r>
              <a:rPr lang="nl-NL" dirty="0"/>
              <a:t>Houd Magister zelf ook goed in de gaten</a:t>
            </a:r>
          </a:p>
          <a:p>
            <a:r>
              <a:rPr lang="nl-NL" dirty="0"/>
              <a:t>Meetmoment en eindgesprek</a:t>
            </a:r>
          </a:p>
          <a:p>
            <a:r>
              <a:rPr lang="nl-NL" dirty="0"/>
              <a:t>Plan </a:t>
            </a:r>
            <a:r>
              <a:rPr lang="nl-NL" dirty="0" err="1"/>
              <a:t>hertoetsen</a:t>
            </a:r>
            <a:r>
              <a:rPr lang="nl-NL" dirty="0"/>
              <a:t> </a:t>
            </a:r>
          </a:p>
          <a:p>
            <a:r>
              <a:rPr lang="nl-NL" dirty="0"/>
              <a:t>Uitnodiging nieuwe schooljaar </a:t>
            </a:r>
          </a:p>
          <a:p>
            <a:r>
              <a:rPr lang="nl-NL" dirty="0"/>
              <a:t>Donderdag 7 juli 2016 tel. contact</a:t>
            </a:r>
          </a:p>
          <a:p>
            <a:r>
              <a:rPr lang="nl-NL" dirty="0"/>
              <a:t>Schoonmaak 9:00 – 12:00 Juliët, Lars en Doeke – vrijdag 1 juli 2016 </a:t>
            </a:r>
          </a:p>
        </p:txBody>
      </p:sp>
    </p:spTree>
    <p:extLst>
      <p:ext uri="{BB962C8B-B14F-4D97-AF65-F5344CB8AC3E}">
        <p14:creationId xmlns:p14="http://schemas.microsoft.com/office/powerpoint/2010/main" val="698713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Succes!</a:t>
            </a:r>
            <a:br>
              <a:rPr lang="nl-NL" dirty="0"/>
            </a:br>
            <a:r>
              <a:rPr lang="nl-NL" dirty="0"/>
              <a:t> vakantie!  </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6090" y="1600200"/>
            <a:ext cx="3231820" cy="4525963"/>
          </a:xfrm>
        </p:spPr>
      </p:pic>
    </p:spTree>
    <p:extLst>
      <p:ext uri="{BB962C8B-B14F-4D97-AF65-F5344CB8AC3E}">
        <p14:creationId xmlns:p14="http://schemas.microsoft.com/office/powerpoint/2010/main" val="2051479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Nu…Hoe was…</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5605" y="1541484"/>
            <a:ext cx="2794000" cy="4165600"/>
          </a:xfrm>
        </p:spPr>
      </p:pic>
    </p:spTree>
    <p:extLst>
      <p:ext uri="{BB962C8B-B14F-4D97-AF65-F5344CB8AC3E}">
        <p14:creationId xmlns:p14="http://schemas.microsoft.com/office/powerpoint/2010/main" val="2979119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Leerjaar 2 </a:t>
            </a:r>
          </a:p>
        </p:txBody>
      </p:sp>
      <p:sp>
        <p:nvSpPr>
          <p:cNvPr id="3" name="Tijdelijke aanduiding voor inhoud 2"/>
          <p:cNvSpPr>
            <a:spLocks noGrp="1"/>
          </p:cNvSpPr>
          <p:nvPr>
            <p:ph idx="1"/>
          </p:nvPr>
        </p:nvSpPr>
        <p:spPr/>
        <p:txBody>
          <a:bodyPr/>
          <a:lstStyle/>
          <a:p>
            <a:r>
              <a:rPr lang="nl-NL" sz="2000" dirty="0">
                <a:solidFill>
                  <a:srgbClr val="FF0000"/>
                </a:solidFill>
              </a:rPr>
              <a:t>Praktijkavond</a:t>
            </a:r>
          </a:p>
          <a:p>
            <a:r>
              <a:rPr lang="nl-NL" sz="2000" dirty="0">
                <a:solidFill>
                  <a:srgbClr val="FF0000"/>
                </a:solidFill>
              </a:rPr>
              <a:t>Urenstaten </a:t>
            </a:r>
          </a:p>
          <a:p>
            <a:r>
              <a:rPr lang="nl-NL" sz="2000" dirty="0">
                <a:solidFill>
                  <a:srgbClr val="FF0000"/>
                </a:solidFill>
              </a:rPr>
              <a:t>Indeling uren</a:t>
            </a:r>
          </a:p>
          <a:p>
            <a:r>
              <a:rPr lang="nl-NL" sz="2000" dirty="0">
                <a:solidFill>
                  <a:srgbClr val="FF0000"/>
                </a:solidFill>
              </a:rPr>
              <a:t>ICT</a:t>
            </a:r>
          </a:p>
          <a:p>
            <a:r>
              <a:rPr lang="nl-NL" sz="2000" dirty="0">
                <a:solidFill>
                  <a:srgbClr val="FF0000"/>
                </a:solidFill>
              </a:rPr>
              <a:t>Recht</a:t>
            </a:r>
          </a:p>
          <a:p>
            <a:r>
              <a:rPr lang="nl-NL" sz="2000" dirty="0">
                <a:solidFill>
                  <a:srgbClr val="FF0000"/>
                </a:solidFill>
              </a:rPr>
              <a:t>Excursie </a:t>
            </a:r>
          </a:p>
          <a:p>
            <a:r>
              <a:rPr lang="nl-NL" sz="2000" dirty="0">
                <a:solidFill>
                  <a:srgbClr val="FF0000"/>
                </a:solidFill>
              </a:rPr>
              <a:t>BPV kwalificerend </a:t>
            </a:r>
          </a:p>
          <a:p>
            <a:r>
              <a:rPr lang="nl-NL" sz="2000" dirty="0">
                <a:solidFill>
                  <a:srgbClr val="FF0000"/>
                </a:solidFill>
              </a:rPr>
              <a:t>Project de Graafschap</a:t>
            </a:r>
          </a:p>
          <a:p>
            <a:r>
              <a:rPr lang="nl-NL" sz="2000" i="1" dirty="0">
                <a:solidFill>
                  <a:srgbClr val="FF0000"/>
                </a:solidFill>
              </a:rPr>
              <a:t>Ouderavond </a:t>
            </a:r>
          </a:p>
          <a:p>
            <a:r>
              <a:rPr lang="nl-NL" sz="2000" i="1" dirty="0">
                <a:solidFill>
                  <a:srgbClr val="FF0000"/>
                </a:solidFill>
              </a:rPr>
              <a:t>Planning mentorgesprekken </a:t>
            </a:r>
          </a:p>
          <a:p>
            <a:r>
              <a:rPr lang="nl-NL" sz="2000" i="1" dirty="0">
                <a:solidFill>
                  <a:srgbClr val="FF0000"/>
                </a:solidFill>
              </a:rPr>
              <a:t>Actiepunten</a:t>
            </a:r>
          </a:p>
          <a:p>
            <a:pPr marL="0" indent="0">
              <a:buNone/>
            </a:pPr>
            <a:r>
              <a:rPr lang="nl-NL" sz="2800" i="1" dirty="0"/>
              <a:t>Management, reflectie en professionaliteit</a:t>
            </a:r>
          </a:p>
          <a:p>
            <a:endParaRPr lang="nl-NL" dirty="0"/>
          </a:p>
          <a:p>
            <a:endParaRPr lang="nl-NL" dirty="0"/>
          </a:p>
        </p:txBody>
      </p:sp>
    </p:spTree>
    <p:extLst>
      <p:ext uri="{BB962C8B-B14F-4D97-AF65-F5344CB8AC3E}">
        <p14:creationId xmlns:p14="http://schemas.microsoft.com/office/powerpoint/2010/main" val="2823481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Super gedaan! </a:t>
            </a:r>
          </a:p>
        </p:txBody>
      </p:sp>
      <p:sp>
        <p:nvSpPr>
          <p:cNvPr id="3" name="Tijdelijke aanduiding voor inhoud 2"/>
          <p:cNvSpPr>
            <a:spLocks noGrp="1"/>
          </p:cNvSpPr>
          <p:nvPr>
            <p:ph idx="1"/>
          </p:nvPr>
        </p:nvSpPr>
        <p:spPr/>
        <p:txBody>
          <a:bodyPr/>
          <a:lstStyle/>
          <a:p>
            <a:endParaRPr lang="nl-NL" dirty="0"/>
          </a:p>
          <a:p>
            <a:endParaRPr lang="nl-NL" dirty="0"/>
          </a:p>
          <a:p>
            <a:r>
              <a:rPr lang="nl-NL" dirty="0"/>
              <a:t>Wij hebben gisteren een hele leuke avond gehad en vooral Ischa heeft enorm genoten van de aandacht en de contacten met collega’s en leerlingen.</a:t>
            </a:r>
          </a:p>
          <a:p>
            <a:endParaRPr lang="nl-NL" dirty="0"/>
          </a:p>
        </p:txBody>
      </p:sp>
    </p:spTree>
    <p:extLst>
      <p:ext uri="{BB962C8B-B14F-4D97-AF65-F5344CB8AC3E}">
        <p14:creationId xmlns:p14="http://schemas.microsoft.com/office/powerpoint/2010/main" val="114012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sz="4000" dirty="0" err="1"/>
              <a:t>Introductie-opdrachten</a:t>
            </a:r>
            <a:endParaRPr lang="nl-NL" sz="4000" dirty="0"/>
          </a:p>
        </p:txBody>
      </p:sp>
      <p:sp>
        <p:nvSpPr>
          <p:cNvPr id="4099" name="Rectangle 3"/>
          <p:cNvSpPr>
            <a:spLocks noGrp="1"/>
          </p:cNvSpPr>
          <p:nvPr>
            <p:ph type="body" idx="1"/>
          </p:nvPr>
        </p:nvSpPr>
        <p:spPr>
          <a:xfrm>
            <a:off x="457200" y="1600200"/>
            <a:ext cx="8378620" cy="7527365"/>
          </a:xfrm>
        </p:spPr>
        <p:txBody>
          <a:bodyPr/>
          <a:lstStyle/>
          <a:p>
            <a:pPr marL="514350" indent="-514350">
              <a:buFont typeface="Arial" charset="0"/>
              <a:buAutoNum type="arabicPeriod"/>
            </a:pPr>
            <a:endParaRPr lang="nl-NL" sz="2800" dirty="0"/>
          </a:p>
          <a:p>
            <a:pPr marL="514350" indent="-514350">
              <a:buFont typeface="Arial" charset="0"/>
              <a:buAutoNum type="arabicPeriod"/>
            </a:pPr>
            <a:endParaRPr lang="nl-NL" sz="2800" dirty="0"/>
          </a:p>
          <a:p>
            <a:pPr marL="514350" indent="-514350">
              <a:buFont typeface="Arial" charset="0"/>
              <a:buAutoNum type="arabicPeriod"/>
            </a:pPr>
            <a:r>
              <a:rPr lang="en-US" sz="2800" dirty="0" err="1"/>
              <a:t>ManualMaker</a:t>
            </a:r>
            <a:r>
              <a:rPr lang="en-US" sz="2800" dirty="0"/>
              <a:t> </a:t>
            </a:r>
            <a:r>
              <a:rPr lang="en-US" sz="2800" dirty="0" err="1"/>
              <a:t>openen</a:t>
            </a:r>
            <a:endParaRPr lang="en-US" sz="2800" dirty="0"/>
          </a:p>
          <a:p>
            <a:pPr marL="514350" indent="-514350">
              <a:buFont typeface="Arial" charset="0"/>
              <a:buAutoNum type="arabicPeriod"/>
            </a:pPr>
            <a:r>
              <a:rPr lang="en-US" sz="2800" dirty="0" err="1"/>
              <a:t>Studieloopbaanbegeleiding</a:t>
            </a:r>
            <a:endParaRPr lang="en-US" sz="2800" dirty="0"/>
          </a:p>
          <a:p>
            <a:pPr marL="514350" indent="-514350">
              <a:buFont typeface="Arial" charset="0"/>
              <a:buAutoNum type="arabicPeriod"/>
            </a:pPr>
            <a:r>
              <a:rPr lang="en-US" sz="2800" dirty="0"/>
              <a:t>Twee </a:t>
            </a:r>
            <a:r>
              <a:rPr lang="en-US" sz="2800" dirty="0" err="1"/>
              <a:t>opdrachten</a:t>
            </a:r>
            <a:endParaRPr lang="en-US" sz="2800" dirty="0"/>
          </a:p>
          <a:p>
            <a:pPr marL="514350" indent="-514350">
              <a:buFont typeface="Arial" charset="0"/>
              <a:buAutoNum type="arabicPeriod"/>
            </a:pPr>
            <a:r>
              <a:rPr lang="en-US" sz="2800" dirty="0"/>
              <a:t>Mail </a:t>
            </a:r>
            <a:r>
              <a:rPr lang="en-US" sz="2800" dirty="0" err="1"/>
              <a:t>doorzetten</a:t>
            </a:r>
            <a:endParaRPr lang="en-US" sz="2800" dirty="0"/>
          </a:p>
          <a:p>
            <a:pPr marL="514350" indent="-514350">
              <a:buFont typeface="Arial" charset="0"/>
              <a:buAutoNum type="arabicPeriod"/>
            </a:pPr>
            <a:r>
              <a:rPr lang="en-US" sz="2800" dirty="0" err="1"/>
              <a:t>Openen</a:t>
            </a:r>
            <a:r>
              <a:rPr lang="en-US" sz="2800" dirty="0"/>
              <a:t> </a:t>
            </a:r>
            <a:r>
              <a:rPr lang="en-US" sz="2800" dirty="0">
                <a:hlinkClick r:id="rId2"/>
              </a:rPr>
              <a:t>www.s-bb.nl</a:t>
            </a:r>
            <a:endParaRPr lang="en-US" sz="2800" dirty="0"/>
          </a:p>
          <a:p>
            <a:pPr marL="514350" indent="-514350">
              <a:buFont typeface="Arial" charset="0"/>
              <a:buAutoNum type="arabicPeriod"/>
            </a:pPr>
            <a:r>
              <a:rPr lang="en-US" sz="2800" dirty="0" err="1"/>
              <a:t>Opdrachten</a:t>
            </a:r>
            <a:r>
              <a:rPr lang="en-US" sz="2800" dirty="0"/>
              <a:t> </a:t>
            </a:r>
            <a:r>
              <a:rPr lang="en-US" sz="2800" dirty="0" err="1"/>
              <a:t>volgende</a:t>
            </a:r>
            <a:r>
              <a:rPr lang="en-US" sz="2800" dirty="0"/>
              <a:t> week…</a:t>
            </a:r>
            <a:endParaRPr lang="nl-NL" sz="2800" dirty="0"/>
          </a:p>
          <a:p>
            <a:pPr>
              <a:buFont typeface="Arial" charset="0"/>
              <a:buNone/>
            </a:pPr>
            <a:endParaRPr lang="nl-NL" sz="2800" dirty="0"/>
          </a:p>
          <a:p>
            <a:pPr>
              <a:buFont typeface="Arial" charset="0"/>
              <a:buNone/>
            </a:pPr>
            <a:endParaRPr lang="nl-NL" sz="2800"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Slb</a:t>
            </a:r>
            <a:r>
              <a:rPr lang="nl-NL" dirty="0"/>
              <a:t>…</a:t>
            </a:r>
            <a:br>
              <a:rPr lang="nl-NL" dirty="0"/>
            </a:b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6090" y="1600200"/>
            <a:ext cx="3231820" cy="4525963"/>
          </a:xfrm>
        </p:spPr>
      </p:pic>
    </p:spTree>
    <p:extLst>
      <p:ext uri="{BB962C8B-B14F-4D97-AF65-F5344CB8AC3E}">
        <p14:creationId xmlns:p14="http://schemas.microsoft.com/office/powerpoint/2010/main" val="2903486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Placement </a:t>
            </a:r>
          </a:p>
        </p:txBody>
      </p:sp>
      <p:sp>
        <p:nvSpPr>
          <p:cNvPr id="3" name="Tijdelijke aanduiding voor inhoud 2"/>
          <p:cNvSpPr>
            <a:spLocks noGrp="1"/>
          </p:cNvSpPr>
          <p:nvPr>
            <p:ph idx="1"/>
          </p:nvPr>
        </p:nvSpPr>
        <p:spPr/>
        <p:txBody>
          <a:bodyPr/>
          <a:lstStyle/>
          <a:p>
            <a:endParaRPr lang="nl-NL" dirty="0"/>
          </a:p>
          <a:p>
            <a:r>
              <a:rPr lang="nl-NL" dirty="0"/>
              <a:t>Swot – analyse</a:t>
            </a:r>
          </a:p>
          <a:p>
            <a:pPr marL="0" indent="0">
              <a:buNone/>
            </a:pPr>
            <a:endParaRPr lang="nl-NL" dirty="0"/>
          </a:p>
          <a:p>
            <a:pPr marL="0" indent="0">
              <a:buNone/>
            </a:pPr>
            <a:r>
              <a:rPr lang="nl-NL" dirty="0"/>
              <a:t>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373" y="2161273"/>
            <a:ext cx="2438400" cy="187642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61" y="3136898"/>
            <a:ext cx="2857500" cy="1933575"/>
          </a:xfrm>
          <a:prstGeom prst="rect">
            <a:avLst/>
          </a:prstGeom>
        </p:spPr>
      </p:pic>
    </p:spTree>
    <p:extLst>
      <p:ext uri="{BB962C8B-B14F-4D97-AF65-F5344CB8AC3E}">
        <p14:creationId xmlns:p14="http://schemas.microsoft.com/office/powerpoint/2010/main" val="1104050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werkt?</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339" y="1600200"/>
            <a:ext cx="6341321" cy="4525963"/>
          </a:xfrm>
        </p:spPr>
      </p:pic>
    </p:spTree>
    <p:extLst>
      <p:ext uri="{BB962C8B-B14F-4D97-AF65-F5344CB8AC3E}">
        <p14:creationId xmlns:p14="http://schemas.microsoft.com/office/powerpoint/2010/main" val="129778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 nu…koppelen aan een doel en herschrijven digitaal </a:t>
            </a:r>
          </a:p>
        </p:txBody>
      </p:sp>
      <p:sp>
        <p:nvSpPr>
          <p:cNvPr id="3" name="Tijdelijke aanduiding voor inhoud 2"/>
          <p:cNvSpPr>
            <a:spLocks noGrp="1"/>
          </p:cNvSpPr>
          <p:nvPr>
            <p:ph idx="1"/>
          </p:nvPr>
        </p:nvSpPr>
        <p:spPr/>
        <p:txBody>
          <a:bodyPr/>
          <a:lstStyle/>
          <a:p>
            <a:endParaRPr lang="nl-NL" dirty="0"/>
          </a:p>
          <a:p>
            <a:r>
              <a:rPr lang="nl-NL" dirty="0"/>
              <a:t>Management, reflecteren en professionaliteit</a:t>
            </a:r>
          </a:p>
          <a:p>
            <a:r>
              <a:rPr lang="nl-NL" dirty="0">
                <a:hlinkClick r:id="rId2"/>
              </a:rPr>
              <a:t>http://daretoo.nl/entry/1125/maak-je-persoonlijke-swot-analyse#.V9bQ6P7r2JA</a:t>
            </a:r>
            <a:endParaRPr lang="nl-NL" dirty="0"/>
          </a:p>
        </p:txBody>
      </p:sp>
    </p:spTree>
    <p:extLst>
      <p:ext uri="{BB962C8B-B14F-4D97-AF65-F5344CB8AC3E}">
        <p14:creationId xmlns:p14="http://schemas.microsoft.com/office/powerpoint/2010/main" val="22534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e-mail</a:t>
            </a:r>
          </a:p>
        </p:txBody>
      </p:sp>
      <p:sp>
        <p:nvSpPr>
          <p:cNvPr id="3" name="Tijdelijke aanduiding voor inhoud 2"/>
          <p:cNvSpPr>
            <a:spLocks noGrp="1"/>
          </p:cNvSpPr>
          <p:nvPr>
            <p:ph idx="1"/>
          </p:nvPr>
        </p:nvSpPr>
        <p:spPr/>
        <p:txBody>
          <a:bodyPr/>
          <a:lstStyle/>
          <a:p>
            <a:endParaRPr lang="nl-NL" dirty="0"/>
          </a:p>
          <a:p>
            <a:r>
              <a:rPr lang="nl-NL" dirty="0"/>
              <a:t>Swot – analyse koppelen aan jouw persoonlijke ontwikkeling</a:t>
            </a:r>
          </a:p>
          <a:p>
            <a:r>
              <a:rPr lang="nl-NL" dirty="0"/>
              <a:t>Analyse en plan van aanpak verwerken in een persoonlijke e-mail aan je mentor voor de datum van 29-09 ingeleverd!</a:t>
            </a:r>
          </a:p>
          <a:p>
            <a:r>
              <a:rPr lang="nl-NL" dirty="0">
                <a:hlinkClick r:id="rId2"/>
              </a:rPr>
              <a:t>https://www.youtube.com/watch?v=_OS_nyQA_n8</a:t>
            </a:r>
            <a:endParaRPr lang="nl-NL" dirty="0"/>
          </a:p>
        </p:txBody>
      </p:sp>
    </p:spTree>
    <p:extLst>
      <p:ext uri="{BB962C8B-B14F-4D97-AF65-F5344CB8AC3E}">
        <p14:creationId xmlns:p14="http://schemas.microsoft.com/office/powerpoint/2010/main" val="3033211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Acties mentor/deelnemer  </a:t>
            </a:r>
          </a:p>
        </p:txBody>
      </p:sp>
      <p:sp>
        <p:nvSpPr>
          <p:cNvPr id="3" name="Tijdelijke aanduiding voor inhoud 2"/>
          <p:cNvSpPr>
            <a:spLocks noGrp="1"/>
          </p:cNvSpPr>
          <p:nvPr>
            <p:ph idx="1"/>
          </p:nvPr>
        </p:nvSpPr>
        <p:spPr>
          <a:xfrm>
            <a:off x="457200" y="541868"/>
            <a:ext cx="8229600" cy="5584296"/>
          </a:xfrm>
        </p:spPr>
        <p:txBody>
          <a:bodyPr/>
          <a:lstStyle/>
          <a:p>
            <a:endParaRPr lang="nl-NL" dirty="0"/>
          </a:p>
          <a:p>
            <a:r>
              <a:rPr lang="nl-NL" sz="2800" dirty="0"/>
              <a:t>E-mail voor 29-09 en start </a:t>
            </a:r>
            <a:r>
              <a:rPr lang="nl-NL" sz="2800" dirty="0" err="1"/>
              <a:t>bpv</a:t>
            </a:r>
            <a:r>
              <a:rPr lang="nl-NL" sz="2800" dirty="0"/>
              <a:t>-activiteiten</a:t>
            </a:r>
          </a:p>
          <a:p>
            <a:r>
              <a:rPr lang="nl-NL" sz="2800" dirty="0"/>
              <a:t>Planning: 04-10 mentorgesprekken Jill Lotte en Zara en op 11-09 Wessel, Jorn, Bram en op 03-11 BPV en daarna in januari start codenaam </a:t>
            </a:r>
            <a:r>
              <a:rPr lang="nl-NL" sz="2800" dirty="0" err="1"/>
              <a:t>future</a:t>
            </a:r>
            <a:endParaRPr lang="nl-NL" sz="2800" dirty="0"/>
          </a:p>
          <a:p>
            <a:r>
              <a:rPr lang="nl-NL" sz="2800" dirty="0"/>
              <a:t>Roosterwensen: geen HM, geen </a:t>
            </a:r>
            <a:r>
              <a:rPr lang="nl-NL" sz="2800" dirty="0" err="1"/>
              <a:t>bec</a:t>
            </a:r>
            <a:r>
              <a:rPr lang="nl-NL" sz="2800" dirty="0"/>
              <a:t>/</a:t>
            </a:r>
            <a:r>
              <a:rPr lang="nl-NL" sz="2800" dirty="0" err="1"/>
              <a:t>fad</a:t>
            </a:r>
            <a:r>
              <a:rPr lang="nl-NL" sz="2800" dirty="0"/>
              <a:t> achter elkaar, niet om 8:30 beginnen na praktijk</a:t>
            </a:r>
          </a:p>
          <a:p>
            <a:r>
              <a:rPr lang="nl-NL" sz="2800" dirty="0"/>
              <a:t>Positief kritisch zijn; professioneel; reflectie; vraag om feedback; maak aantekeningen. </a:t>
            </a:r>
          </a:p>
          <a:p>
            <a:r>
              <a:rPr lang="nl-NL" sz="2800" dirty="0"/>
              <a:t>Manualmaker – de kosten</a:t>
            </a:r>
          </a:p>
          <a:p>
            <a:r>
              <a:rPr lang="nl-NL" sz="2800" dirty="0"/>
              <a:t>Waardevolle materialen - practicum</a:t>
            </a:r>
          </a:p>
        </p:txBody>
      </p:sp>
    </p:spTree>
    <p:extLst>
      <p:ext uri="{BB962C8B-B14F-4D97-AF65-F5344CB8AC3E}">
        <p14:creationId xmlns:p14="http://schemas.microsoft.com/office/powerpoint/2010/main" val="403512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E-mail</a:t>
            </a:r>
          </a:p>
        </p:txBody>
      </p:sp>
      <p:sp>
        <p:nvSpPr>
          <p:cNvPr id="3" name="Tijdelijke aanduiding voor inhoud 2"/>
          <p:cNvSpPr>
            <a:spLocks noGrp="1"/>
          </p:cNvSpPr>
          <p:nvPr>
            <p:ph idx="1"/>
          </p:nvPr>
        </p:nvSpPr>
        <p:spPr/>
        <p:txBody>
          <a:bodyPr/>
          <a:lstStyle/>
          <a:p>
            <a:endParaRPr lang="nl-NL" dirty="0"/>
          </a:p>
          <a:p>
            <a:endParaRPr lang="nl-NL" dirty="0"/>
          </a:p>
          <a:p>
            <a:r>
              <a:rPr lang="nl-NL" dirty="0"/>
              <a:t>E-mail koppelen aan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920" y="2310127"/>
            <a:ext cx="2543175" cy="1800225"/>
          </a:xfrm>
          <a:prstGeom prst="rect">
            <a:avLst/>
          </a:prstGeom>
        </p:spPr>
      </p:pic>
    </p:spTree>
    <p:extLst>
      <p:ext uri="{BB962C8B-B14F-4D97-AF65-F5344CB8AC3E}">
        <p14:creationId xmlns:p14="http://schemas.microsoft.com/office/powerpoint/2010/main" val="3552280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BPV</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109363302"/>
              </p:ext>
            </p:extLst>
          </p:nvPr>
        </p:nvGraphicFramePr>
        <p:xfrm>
          <a:off x="457200" y="1600200"/>
          <a:ext cx="8229600" cy="331006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798556">
                <a:tc>
                  <a:txBody>
                    <a:bodyPr/>
                    <a:lstStyle/>
                    <a:p>
                      <a:endParaRPr lang="nl-NL" dirty="0"/>
                    </a:p>
                    <a:p>
                      <a:r>
                        <a:rPr lang="nl-NL" dirty="0"/>
                        <a:t>BPV</a:t>
                      </a:r>
                    </a:p>
                  </a:txBody>
                  <a:tcPr/>
                </a:tc>
                <a:tc>
                  <a:txBody>
                    <a:bodyPr/>
                    <a:lstStyle/>
                    <a:p>
                      <a:endParaRPr lang="nl-NL" dirty="0"/>
                    </a:p>
                    <a:p>
                      <a:r>
                        <a:rPr lang="nl-NL" dirty="0"/>
                        <a:t>Wat</a:t>
                      </a:r>
                      <a:r>
                        <a:rPr lang="nl-NL" baseline="0" dirty="0"/>
                        <a:t> wil ik?</a:t>
                      </a:r>
                      <a:endParaRPr lang="nl-NL" dirty="0"/>
                    </a:p>
                  </a:txBody>
                  <a:tcPr/>
                </a:tc>
                <a:tc>
                  <a:txBody>
                    <a:bodyPr/>
                    <a:lstStyle/>
                    <a:p>
                      <a:endParaRPr lang="nl-NL" dirty="0"/>
                    </a:p>
                    <a:p>
                      <a:r>
                        <a:rPr lang="nl-NL" dirty="0"/>
                        <a:t>Acties</a:t>
                      </a:r>
                    </a:p>
                  </a:txBody>
                  <a:tcPr/>
                </a:tc>
                <a:tc>
                  <a:txBody>
                    <a:bodyPr/>
                    <a:lstStyle/>
                    <a:p>
                      <a:endParaRPr lang="nl-NL" dirty="0"/>
                    </a:p>
                    <a:p>
                      <a:r>
                        <a:rPr lang="nl-NL" dirty="0"/>
                        <a:t>Wat heb ik nodig? </a:t>
                      </a:r>
                    </a:p>
                  </a:txBody>
                  <a:tcPr/>
                </a:tc>
                <a:tc>
                  <a:txBody>
                    <a:bodyPr/>
                    <a:lstStyle/>
                    <a:p>
                      <a:endParaRPr lang="nl-NL" dirty="0"/>
                    </a:p>
                    <a:p>
                      <a:r>
                        <a:rPr lang="nl-NL" dirty="0"/>
                        <a:t>Wanneer afgerond? </a:t>
                      </a:r>
                    </a:p>
                  </a:txBody>
                  <a:tcPr/>
                </a:tc>
                <a:extLst>
                  <a:ext uri="{0D108BD9-81ED-4DB2-BD59-A6C34878D82A}">
                    <a16:rowId xmlns:a16="http://schemas.microsoft.com/office/drawing/2014/main" val="10000"/>
                  </a:ext>
                </a:extLst>
              </a:tr>
              <a:tr h="798556">
                <a:tc>
                  <a:txBody>
                    <a:bodyPr/>
                    <a:lstStyle/>
                    <a:p>
                      <a:endParaRPr lang="nl-NL" dirty="0"/>
                    </a:p>
                    <a:p>
                      <a:r>
                        <a:rPr lang="nl-NL" dirty="0"/>
                        <a:t>Leerjaar 2</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001"/>
                  </a:ext>
                </a:extLst>
              </a:tr>
              <a:tr h="798556">
                <a:tc>
                  <a:txBody>
                    <a:bodyPr/>
                    <a:lstStyle/>
                    <a:p>
                      <a:endParaRPr lang="nl-NL" dirty="0"/>
                    </a:p>
                    <a:p>
                      <a:r>
                        <a:rPr lang="nl-NL" dirty="0"/>
                        <a:t>Leerjaar 3</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002"/>
                  </a:ext>
                </a:extLst>
              </a:tr>
              <a:tr h="798556">
                <a:tc>
                  <a:txBody>
                    <a:bodyPr/>
                    <a:lstStyle/>
                    <a:p>
                      <a:endParaRPr lang="nl-NL" dirty="0"/>
                    </a:p>
                    <a:p>
                      <a:r>
                        <a:rPr lang="nl-NL" dirty="0"/>
                        <a:t>Leerjaar 4</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16633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Skills 21</a:t>
            </a:r>
            <a:r>
              <a:rPr lang="nl-NL" baseline="30000" dirty="0"/>
              <a:t>e</a:t>
            </a:r>
            <a:r>
              <a:rPr lang="nl-NL" dirty="0"/>
              <a:t> eeuw</a:t>
            </a:r>
          </a:p>
        </p:txBody>
      </p:sp>
      <p:sp>
        <p:nvSpPr>
          <p:cNvPr id="3" name="Tijdelijke aanduiding voor inhoud 2"/>
          <p:cNvSpPr>
            <a:spLocks noGrp="1"/>
          </p:cNvSpPr>
          <p:nvPr>
            <p:ph idx="1"/>
          </p:nvPr>
        </p:nvSpPr>
        <p:spPr/>
        <p:txBody>
          <a:bodyPr/>
          <a:lstStyle/>
          <a:p>
            <a:r>
              <a:rPr lang="nl-NL" dirty="0"/>
              <a:t>Ondernemende mensen die kunnen </a:t>
            </a:r>
            <a:r>
              <a:rPr lang="nl-NL" dirty="0">
                <a:solidFill>
                  <a:srgbClr val="FF0000"/>
                </a:solidFill>
              </a:rPr>
              <a:t>plannen</a:t>
            </a:r>
            <a:r>
              <a:rPr lang="nl-NL" dirty="0"/>
              <a:t> en </a:t>
            </a:r>
            <a:r>
              <a:rPr lang="nl-NL" dirty="0">
                <a:solidFill>
                  <a:srgbClr val="FF0000"/>
                </a:solidFill>
              </a:rPr>
              <a:t>samenwerken</a:t>
            </a:r>
            <a:r>
              <a:rPr lang="nl-NL" dirty="0"/>
              <a:t> en iets kunnen </a:t>
            </a:r>
            <a:r>
              <a:rPr lang="nl-NL" dirty="0">
                <a:solidFill>
                  <a:srgbClr val="FF0000"/>
                </a:solidFill>
              </a:rPr>
              <a:t>creëren</a:t>
            </a:r>
            <a:r>
              <a:rPr lang="nl-NL" dirty="0"/>
              <a:t> en dat ook kunnen </a:t>
            </a:r>
            <a:r>
              <a:rPr lang="nl-NL" dirty="0">
                <a:solidFill>
                  <a:srgbClr val="FF0000"/>
                </a:solidFill>
              </a:rPr>
              <a:t>presenteren</a:t>
            </a:r>
            <a:r>
              <a:rPr lang="nl-NL" dirty="0"/>
              <a:t>. Mensen die</a:t>
            </a:r>
            <a:r>
              <a:rPr lang="nl-NL" dirty="0">
                <a:solidFill>
                  <a:srgbClr val="FF0000"/>
                </a:solidFill>
              </a:rPr>
              <a:t> nadenken </a:t>
            </a:r>
            <a:r>
              <a:rPr lang="nl-NL" dirty="0"/>
              <a:t>over hun eigen inbreng en kunnen </a:t>
            </a:r>
            <a:r>
              <a:rPr lang="nl-NL" dirty="0">
                <a:solidFill>
                  <a:srgbClr val="FF0000"/>
                </a:solidFill>
              </a:rPr>
              <a:t>reflecteren</a:t>
            </a:r>
            <a:r>
              <a:rPr lang="nl-NL" dirty="0"/>
              <a:t> en hun </a:t>
            </a:r>
            <a:r>
              <a:rPr lang="nl-NL" dirty="0">
                <a:solidFill>
                  <a:srgbClr val="FF0000"/>
                </a:solidFill>
              </a:rPr>
              <a:t>eigen verantwoordelijk </a:t>
            </a:r>
            <a:r>
              <a:rPr lang="nl-NL" dirty="0"/>
              <a:t>nemen en verantwoordelijkheden kunnen dragen. </a:t>
            </a:r>
          </a:p>
        </p:txBody>
      </p:sp>
    </p:spTree>
    <p:extLst>
      <p:ext uri="{BB962C8B-B14F-4D97-AF65-F5344CB8AC3E}">
        <p14:creationId xmlns:p14="http://schemas.microsoft.com/office/powerpoint/2010/main" val="41934994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Oftewel…</a:t>
            </a:r>
          </a:p>
        </p:txBody>
      </p:sp>
      <p:sp>
        <p:nvSpPr>
          <p:cNvPr id="3" name="Tijdelijke aanduiding voor inhoud 2"/>
          <p:cNvSpPr>
            <a:spLocks noGrp="1"/>
          </p:cNvSpPr>
          <p:nvPr>
            <p:ph idx="1"/>
          </p:nvPr>
        </p:nvSpPr>
        <p:spPr/>
        <p:txBody>
          <a:bodyPr/>
          <a:lstStyle/>
          <a:p>
            <a:endParaRPr lang="nl-NL" dirty="0"/>
          </a:p>
          <a:p>
            <a:r>
              <a:rPr lang="nl-NL" dirty="0"/>
              <a:t>Vandaag ben je beter dan gisteren!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504" y="3951073"/>
            <a:ext cx="2857500" cy="19050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54" y="3346450"/>
            <a:ext cx="4486275" cy="2962275"/>
          </a:xfrm>
          <a:prstGeom prst="rect">
            <a:avLst/>
          </a:prstGeom>
        </p:spPr>
      </p:pic>
    </p:spTree>
    <p:extLst>
      <p:ext uri="{BB962C8B-B14F-4D97-AF65-F5344CB8AC3E}">
        <p14:creationId xmlns:p14="http://schemas.microsoft.com/office/powerpoint/2010/main" val="254276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BPV…</a:t>
            </a:r>
          </a:p>
        </p:txBody>
      </p:sp>
      <p:sp>
        <p:nvSpPr>
          <p:cNvPr id="3" name="Tijdelijke aanduiding voor inhoud 2"/>
          <p:cNvSpPr>
            <a:spLocks noGrp="1"/>
          </p:cNvSpPr>
          <p:nvPr>
            <p:ph idx="1"/>
          </p:nvPr>
        </p:nvSpPr>
        <p:spPr/>
        <p:txBody>
          <a:bodyPr/>
          <a:lstStyle/>
          <a:p>
            <a:r>
              <a:rPr lang="nl-NL" dirty="0"/>
              <a:t>Introductie-opdrachten…</a:t>
            </a:r>
          </a:p>
          <a:p>
            <a:r>
              <a:rPr lang="nl-NL" dirty="0"/>
              <a:t>Mail koppelen</a:t>
            </a:r>
          </a:p>
          <a:p>
            <a:r>
              <a:rPr lang="nl-NL" dirty="0"/>
              <a:t>Check It’s Learning</a:t>
            </a:r>
          </a:p>
          <a:p>
            <a:r>
              <a:rPr lang="nl-NL" dirty="0" err="1"/>
              <a:t>Crebo</a:t>
            </a:r>
            <a:r>
              <a:rPr lang="nl-NL" dirty="0"/>
              <a:t> 90303 en zoek onder ondernemer/ horeca  (79210)</a:t>
            </a:r>
          </a:p>
          <a:p>
            <a:r>
              <a:rPr lang="nl-NL" dirty="0"/>
              <a:t>Opdracht aanmeldingsformulier invullen </a:t>
            </a:r>
          </a:p>
          <a:p>
            <a:pPr marL="0" indent="0">
              <a:buNone/>
            </a:pPr>
            <a:endParaRPr lang="nl-NL" dirty="0"/>
          </a:p>
          <a:p>
            <a:pPr marL="0" indent="0">
              <a:buNone/>
            </a:pPr>
            <a:endParaRPr lang="nl-NL" dirty="0"/>
          </a:p>
          <a:p>
            <a:endParaRPr lang="nl-NL" dirty="0"/>
          </a:p>
        </p:txBody>
      </p:sp>
    </p:spTree>
    <p:extLst>
      <p:ext uri="{BB962C8B-B14F-4D97-AF65-F5344CB8AC3E}">
        <p14:creationId xmlns:p14="http://schemas.microsoft.com/office/powerpoint/2010/main" val="2376383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 ik nodig om goed te kunnen functioneren? </a:t>
            </a:r>
          </a:p>
        </p:txBody>
      </p:sp>
      <p:sp>
        <p:nvSpPr>
          <p:cNvPr id="3" name="Tijdelijke aanduiding voor inhoud 2"/>
          <p:cNvSpPr>
            <a:spLocks noGrp="1"/>
          </p:cNvSpPr>
          <p:nvPr>
            <p:ph idx="1"/>
          </p:nvPr>
        </p:nvSpPr>
        <p:spPr/>
        <p:txBody>
          <a:bodyPr/>
          <a:lstStyle/>
          <a:p>
            <a:r>
              <a:rPr lang="nl-NL" dirty="0"/>
              <a:t>Via </a:t>
            </a:r>
            <a:r>
              <a:rPr lang="nl-NL" dirty="0" err="1"/>
              <a:t>Worlde</a:t>
            </a:r>
            <a:r>
              <a:rPr lang="nl-NL" dirty="0"/>
              <a:t> via </a:t>
            </a:r>
            <a:r>
              <a:rPr lang="nl-NL" dirty="0">
                <a:hlinkClick r:id="rId2"/>
              </a:rPr>
              <a:t>http://www.wordle.net/create</a:t>
            </a:r>
            <a:endParaRPr lang="nl-NL" dirty="0"/>
          </a:p>
          <a:p>
            <a:pPr marL="0" indent="0">
              <a:buNone/>
            </a:pPr>
            <a:endParaRPr lang="nl-NL" dirty="0"/>
          </a:p>
          <a:p>
            <a:pPr marL="0" indent="0">
              <a:buNone/>
            </a:pPr>
            <a:r>
              <a:rPr lang="nl-NL" dirty="0"/>
              <a:t>Van mijzelf…</a:t>
            </a:r>
          </a:p>
          <a:p>
            <a:pPr marL="0" indent="0">
              <a:buNone/>
            </a:pPr>
            <a:r>
              <a:rPr lang="nl-NL" dirty="0"/>
              <a:t>Van een ander in de vorm van een klasgenoot…</a:t>
            </a:r>
          </a:p>
          <a:p>
            <a:pPr marL="0" indent="0">
              <a:buNone/>
            </a:pPr>
            <a:r>
              <a:rPr lang="nl-NL" dirty="0"/>
              <a:t>Van de omgeving in de vorm van school/thuis/stage… </a:t>
            </a:r>
          </a:p>
        </p:txBody>
      </p:sp>
    </p:spTree>
    <p:extLst>
      <p:ext uri="{BB962C8B-B14F-4D97-AF65-F5344CB8AC3E}">
        <p14:creationId xmlns:p14="http://schemas.microsoft.com/office/powerpoint/2010/main" val="39345144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beste uit mijzelf halen; naam: ………………………</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197419013"/>
              </p:ext>
            </p:extLst>
          </p:nvPr>
        </p:nvGraphicFramePr>
        <p:xfrm>
          <a:off x="457200" y="1600200"/>
          <a:ext cx="8229600" cy="48717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nl-NL" dirty="0"/>
                        <a:t>Wat heb</a:t>
                      </a:r>
                      <a:r>
                        <a:rPr lang="nl-NL" baseline="0" dirty="0"/>
                        <a:t> ik nodig? </a:t>
                      </a:r>
                      <a:endParaRPr lang="nl-NL" dirty="0"/>
                    </a:p>
                  </a:txBody>
                  <a:tcPr/>
                </a:tc>
                <a:tc>
                  <a:txBody>
                    <a:bodyPr/>
                    <a:lstStyle/>
                    <a:p>
                      <a:r>
                        <a:rPr lang="nl-NL" dirty="0"/>
                        <a:t>Wat heb ik nodig van klasgenoten?</a:t>
                      </a:r>
                    </a:p>
                  </a:txBody>
                  <a:tcPr/>
                </a:tc>
                <a:tc>
                  <a:txBody>
                    <a:bodyPr/>
                    <a:lstStyle/>
                    <a:p>
                      <a:r>
                        <a:rPr lang="nl-NL" dirty="0"/>
                        <a:t>  IK </a:t>
                      </a:r>
                    </a:p>
                  </a:txBody>
                  <a:tcPr/>
                </a:tc>
                <a:tc>
                  <a:txBody>
                    <a:bodyPr/>
                    <a:lstStyle/>
                    <a:p>
                      <a:r>
                        <a:rPr lang="nl-NL" dirty="0"/>
                        <a:t>Wat heb ik nodig van de 4OHMA2A?</a:t>
                      </a:r>
                    </a:p>
                  </a:txBody>
                  <a:tcPr/>
                </a:tc>
                <a:tc>
                  <a:txBody>
                    <a:bodyPr/>
                    <a:lstStyle/>
                    <a:p>
                      <a:r>
                        <a:rPr lang="nl-NL" dirty="0"/>
                        <a:t>Wat heb</a:t>
                      </a:r>
                      <a:r>
                        <a:rPr lang="nl-NL" baseline="0" dirty="0"/>
                        <a:t> ik nodig vanuit mijn omgeving?</a:t>
                      </a:r>
                      <a:endParaRPr lang="nl-NL" dirty="0"/>
                    </a:p>
                  </a:txBody>
                  <a:tcPr/>
                </a:tc>
                <a:extLst>
                  <a:ext uri="{0D108BD9-81ED-4DB2-BD59-A6C34878D82A}">
                    <a16:rowId xmlns:a16="http://schemas.microsoft.com/office/drawing/2014/main" val="10000"/>
                  </a:ext>
                </a:extLst>
              </a:tr>
              <a:tr h="370840">
                <a:tc>
                  <a:txBody>
                    <a:bodyPr/>
                    <a:lstStyle/>
                    <a:p>
                      <a:endParaRPr lang="nl-NL" dirty="0"/>
                    </a:p>
                  </a:txBody>
                  <a:tcPr/>
                </a:tc>
                <a:tc>
                  <a:txBody>
                    <a:bodyPr/>
                    <a:lstStyle/>
                    <a:p>
                      <a:endParaRPr lang="nl-NL" dirty="0"/>
                    </a:p>
                  </a:txBody>
                  <a:tcPr/>
                </a:tc>
                <a:tc>
                  <a:txBody>
                    <a:bodyPr/>
                    <a:lstStyle/>
                    <a:p>
                      <a:r>
                        <a:rPr lang="nl-NL" dirty="0"/>
                        <a:t>plannen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1"/>
                  </a:ext>
                </a:extLst>
              </a:tr>
              <a:tr h="370840">
                <a:tc>
                  <a:txBody>
                    <a:bodyPr/>
                    <a:lstStyle/>
                    <a:p>
                      <a:endParaRPr lang="nl-NL"/>
                    </a:p>
                  </a:txBody>
                  <a:tcPr/>
                </a:tc>
                <a:tc>
                  <a:txBody>
                    <a:bodyPr/>
                    <a:lstStyle/>
                    <a:p>
                      <a:endParaRPr lang="nl-NL"/>
                    </a:p>
                  </a:txBody>
                  <a:tcPr/>
                </a:tc>
                <a:tc>
                  <a:txBody>
                    <a:bodyPr/>
                    <a:lstStyle/>
                    <a:p>
                      <a:r>
                        <a:rPr lang="nl-NL" dirty="0"/>
                        <a:t>samenwerken</a:t>
                      </a:r>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10002"/>
                  </a:ext>
                </a:extLst>
              </a:tr>
              <a:tr h="370840">
                <a:tc>
                  <a:txBody>
                    <a:bodyPr/>
                    <a:lstStyle/>
                    <a:p>
                      <a:endParaRPr lang="nl-NL"/>
                    </a:p>
                  </a:txBody>
                  <a:tcPr/>
                </a:tc>
                <a:tc>
                  <a:txBody>
                    <a:bodyPr/>
                    <a:lstStyle/>
                    <a:p>
                      <a:endParaRPr lang="nl-NL"/>
                    </a:p>
                  </a:txBody>
                  <a:tcPr/>
                </a:tc>
                <a:tc>
                  <a:txBody>
                    <a:bodyPr/>
                    <a:lstStyle/>
                    <a:p>
                      <a:r>
                        <a:rPr lang="nl-NL" dirty="0"/>
                        <a:t>creëren </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3"/>
                  </a:ext>
                </a:extLst>
              </a:tr>
              <a:tr h="370840">
                <a:tc>
                  <a:txBody>
                    <a:bodyPr/>
                    <a:lstStyle/>
                    <a:p>
                      <a:endParaRPr lang="nl-NL"/>
                    </a:p>
                  </a:txBody>
                  <a:tcPr/>
                </a:tc>
                <a:tc>
                  <a:txBody>
                    <a:bodyPr/>
                    <a:lstStyle/>
                    <a:p>
                      <a:endParaRPr lang="nl-NL"/>
                    </a:p>
                  </a:txBody>
                  <a:tcPr/>
                </a:tc>
                <a:tc>
                  <a:txBody>
                    <a:bodyPr/>
                    <a:lstStyle/>
                    <a:p>
                      <a:r>
                        <a:rPr lang="nl-NL" dirty="0"/>
                        <a:t>presenteren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4"/>
                  </a:ext>
                </a:extLst>
              </a:tr>
              <a:tr h="370840">
                <a:tc>
                  <a:txBody>
                    <a:bodyPr/>
                    <a:lstStyle/>
                    <a:p>
                      <a:endParaRPr lang="nl-NL"/>
                    </a:p>
                  </a:txBody>
                  <a:tcPr/>
                </a:tc>
                <a:tc>
                  <a:txBody>
                    <a:bodyPr/>
                    <a:lstStyle/>
                    <a:p>
                      <a:endParaRPr lang="nl-NL"/>
                    </a:p>
                  </a:txBody>
                  <a:tcPr/>
                </a:tc>
                <a:tc>
                  <a:txBody>
                    <a:bodyPr/>
                    <a:lstStyle/>
                    <a:p>
                      <a:r>
                        <a:rPr lang="nl-NL" dirty="0"/>
                        <a:t>nadenken over eigen inbreng</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5"/>
                  </a:ext>
                </a:extLst>
              </a:tr>
              <a:tr h="370840">
                <a:tc>
                  <a:txBody>
                    <a:bodyPr/>
                    <a:lstStyle/>
                    <a:p>
                      <a:endParaRPr lang="nl-NL"/>
                    </a:p>
                  </a:txBody>
                  <a:tcPr/>
                </a:tc>
                <a:tc>
                  <a:txBody>
                    <a:bodyPr/>
                    <a:lstStyle/>
                    <a:p>
                      <a:endParaRPr lang="nl-NL"/>
                    </a:p>
                  </a:txBody>
                  <a:tcPr/>
                </a:tc>
                <a:tc>
                  <a:txBody>
                    <a:bodyPr/>
                    <a:lstStyle/>
                    <a:p>
                      <a:r>
                        <a:rPr lang="nl-NL" dirty="0"/>
                        <a:t>reflecteren</a:t>
                      </a:r>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10006"/>
                  </a:ext>
                </a:extLst>
              </a:tr>
              <a:tr h="370840">
                <a:tc>
                  <a:txBody>
                    <a:bodyPr/>
                    <a:lstStyle/>
                    <a:p>
                      <a:endParaRPr lang="nl-NL"/>
                    </a:p>
                  </a:txBody>
                  <a:tcPr/>
                </a:tc>
                <a:tc>
                  <a:txBody>
                    <a:bodyPr/>
                    <a:lstStyle/>
                    <a:p>
                      <a:endParaRPr lang="nl-NL"/>
                    </a:p>
                  </a:txBody>
                  <a:tcPr/>
                </a:tc>
                <a:tc>
                  <a:txBody>
                    <a:bodyPr/>
                    <a:lstStyle/>
                    <a:p>
                      <a:r>
                        <a:rPr lang="nl-NL" dirty="0" err="1"/>
                        <a:t>ver-antwoordelijkheid</a:t>
                      </a:r>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7"/>
                  </a:ext>
                </a:extLst>
              </a:tr>
            </a:tbl>
          </a:graphicData>
        </a:graphic>
      </p:graphicFrame>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0304" y="1993556"/>
            <a:ext cx="736377" cy="521944"/>
          </a:xfrm>
          <a:prstGeom prst="rect">
            <a:avLst/>
          </a:prstGeom>
        </p:spPr>
      </p:pic>
    </p:spTree>
    <p:extLst>
      <p:ext uri="{BB962C8B-B14F-4D97-AF65-F5344CB8AC3E}">
        <p14:creationId xmlns:p14="http://schemas.microsoft.com/office/powerpoint/2010/main" val="1250968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Afspraken nakomen</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9497" y="1737690"/>
            <a:ext cx="2286000" cy="3238500"/>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825" y="1618628"/>
            <a:ext cx="3429000" cy="3476625"/>
          </a:xfrm>
          <a:prstGeom prst="rect">
            <a:avLst/>
          </a:prstGeom>
        </p:spPr>
      </p:pic>
    </p:spTree>
    <p:extLst>
      <p:ext uri="{BB962C8B-B14F-4D97-AF65-F5344CB8AC3E}">
        <p14:creationId xmlns:p14="http://schemas.microsoft.com/office/powerpoint/2010/main" val="5031144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er ingevuld?</a:t>
            </a:r>
          </a:p>
        </p:txBody>
      </p:sp>
      <p:sp>
        <p:nvSpPr>
          <p:cNvPr id="3" name="Tijdelijke aanduiding voor inhoud 2"/>
          <p:cNvSpPr>
            <a:spLocks noGrp="1"/>
          </p:cNvSpPr>
          <p:nvPr>
            <p:ph idx="1"/>
          </p:nvPr>
        </p:nvSpPr>
        <p:spPr>
          <a:xfrm>
            <a:off x="457200" y="98854"/>
            <a:ext cx="8229600" cy="6027309"/>
          </a:xfrm>
        </p:spPr>
        <p:txBody>
          <a:bodyPr/>
          <a:lstStyle/>
          <a:p>
            <a:r>
              <a:rPr lang="nl-NL" sz="800" dirty="0"/>
              <a:t>ondersteuning</a:t>
            </a:r>
          </a:p>
          <a:p>
            <a:r>
              <a:rPr lang="nl-NL" sz="800" dirty="0"/>
              <a:t>communicatie</a:t>
            </a:r>
          </a:p>
          <a:p>
            <a:r>
              <a:rPr lang="nl-NL" sz="800" dirty="0"/>
              <a:t>vriendelijkheid</a:t>
            </a:r>
          </a:p>
          <a:p>
            <a:r>
              <a:rPr lang="nl-NL" sz="800" dirty="0"/>
              <a:t>motivatie</a:t>
            </a:r>
          </a:p>
          <a:p>
            <a:r>
              <a:rPr lang="nl-NL" sz="800" dirty="0"/>
              <a:t>respect</a:t>
            </a:r>
          </a:p>
          <a:p>
            <a:r>
              <a:rPr lang="nl-NL" sz="800" dirty="0"/>
              <a:t>samenwerking</a:t>
            </a:r>
          </a:p>
          <a:p>
            <a:r>
              <a:rPr lang="nl-NL" sz="800" dirty="0"/>
              <a:t>vrijheid</a:t>
            </a:r>
          </a:p>
          <a:p>
            <a:r>
              <a:rPr lang="nl-NL" sz="800" dirty="0"/>
              <a:t>ondersteuning</a:t>
            </a:r>
          </a:p>
          <a:p>
            <a:r>
              <a:rPr lang="nl-NL" sz="800" dirty="0"/>
              <a:t>rust</a:t>
            </a:r>
          </a:p>
          <a:p>
            <a:r>
              <a:rPr lang="nl-NL" sz="800" dirty="0"/>
              <a:t>medewerking</a:t>
            </a:r>
          </a:p>
          <a:p>
            <a:r>
              <a:rPr lang="nl-NL" sz="800" dirty="0"/>
              <a:t>niets</a:t>
            </a:r>
          </a:p>
          <a:p>
            <a:r>
              <a:rPr lang="nl-NL" sz="800" dirty="0"/>
              <a:t>duidelijkheid</a:t>
            </a:r>
          </a:p>
          <a:p>
            <a:r>
              <a:rPr lang="nl-NL" sz="800" dirty="0"/>
              <a:t>geven</a:t>
            </a:r>
          </a:p>
          <a:p>
            <a:r>
              <a:rPr lang="nl-NL" sz="800" dirty="0"/>
              <a:t>nemen</a:t>
            </a:r>
          </a:p>
          <a:p>
            <a:r>
              <a:rPr lang="nl-NL" sz="800" dirty="0"/>
              <a:t>tips</a:t>
            </a:r>
          </a:p>
          <a:p>
            <a:r>
              <a:rPr lang="nl-NL" sz="800" dirty="0"/>
              <a:t>aandacht</a:t>
            </a:r>
          </a:p>
          <a:p>
            <a:r>
              <a:rPr lang="nl-NL" sz="800" dirty="0"/>
              <a:t>communicatie</a:t>
            </a:r>
          </a:p>
          <a:p>
            <a:r>
              <a:rPr lang="nl-NL" sz="800" dirty="0"/>
              <a:t>kritiek</a:t>
            </a:r>
          </a:p>
          <a:p>
            <a:r>
              <a:rPr lang="nl-NL" sz="800" dirty="0"/>
              <a:t>niets</a:t>
            </a:r>
          </a:p>
          <a:p>
            <a:r>
              <a:rPr lang="nl-NL" sz="800" dirty="0"/>
              <a:t>hulp</a:t>
            </a:r>
          </a:p>
          <a:p>
            <a:r>
              <a:rPr lang="nl-NL" sz="800" dirty="0"/>
              <a:t>voorbeeldfunctie</a:t>
            </a:r>
          </a:p>
          <a:p>
            <a:r>
              <a:rPr lang="nl-NL" sz="800" dirty="0"/>
              <a:t>inzet</a:t>
            </a:r>
          </a:p>
          <a:p>
            <a:r>
              <a:rPr lang="nl-NL" sz="800" dirty="0"/>
              <a:t>planmatig</a:t>
            </a:r>
          </a:p>
          <a:p>
            <a:r>
              <a:rPr lang="nl-NL" sz="800" dirty="0"/>
              <a:t>structuur</a:t>
            </a:r>
          </a:p>
          <a:p>
            <a:r>
              <a:rPr lang="nl-NL" sz="800" dirty="0"/>
              <a:t>afspraken </a:t>
            </a:r>
          </a:p>
          <a:p>
            <a:r>
              <a:rPr lang="nl-NL" sz="800" dirty="0"/>
              <a:t>sfeer</a:t>
            </a:r>
          </a:p>
          <a:p>
            <a:r>
              <a:rPr lang="nl-NL" sz="800" dirty="0"/>
              <a:t>inzicht</a:t>
            </a:r>
          </a:p>
          <a:p>
            <a:r>
              <a:rPr lang="nl-NL" sz="800" dirty="0"/>
              <a:t>afspraken </a:t>
            </a:r>
          </a:p>
          <a:p>
            <a:r>
              <a:rPr lang="nl-NL" sz="800" dirty="0"/>
              <a:t>afspraken </a:t>
            </a:r>
          </a:p>
          <a:p>
            <a:r>
              <a:rPr lang="nl-NL" sz="800" dirty="0"/>
              <a:t>interactie</a:t>
            </a:r>
          </a:p>
          <a:p>
            <a:r>
              <a:rPr lang="nl-NL" sz="800" dirty="0"/>
              <a:t>communicatie</a:t>
            </a:r>
          </a:p>
          <a:p>
            <a:r>
              <a:rPr lang="nl-NL" sz="800" dirty="0"/>
              <a:t>rust</a:t>
            </a:r>
          </a:p>
          <a:p>
            <a:r>
              <a:rPr lang="nl-NL" sz="800" dirty="0"/>
              <a:t>steun</a:t>
            </a:r>
          </a:p>
          <a:p>
            <a:r>
              <a:rPr lang="nl-NL" sz="800" dirty="0" err="1"/>
              <a:t>positiviteit</a:t>
            </a:r>
            <a:endParaRPr lang="nl-NL" sz="800" dirty="0"/>
          </a:p>
          <a:p>
            <a:r>
              <a:rPr lang="nl-NL" sz="800" dirty="0"/>
              <a:t>rust</a:t>
            </a:r>
          </a:p>
          <a:p>
            <a:r>
              <a:rPr lang="nl-NL" sz="800" dirty="0"/>
              <a:t>respect</a:t>
            </a:r>
          </a:p>
          <a:p>
            <a:r>
              <a:rPr lang="nl-NL" sz="800" dirty="0"/>
              <a:t>ondersteuning</a:t>
            </a:r>
          </a:p>
          <a:p>
            <a:r>
              <a:rPr lang="nl-NL" sz="800" dirty="0"/>
              <a:t>normen</a:t>
            </a:r>
          </a:p>
          <a:p>
            <a:r>
              <a:rPr lang="nl-NL" sz="800" dirty="0"/>
              <a:t>waarden</a:t>
            </a:r>
          </a:p>
          <a:p>
            <a:r>
              <a:rPr lang="nl-NL" sz="800" dirty="0"/>
              <a:t>samenwerken</a:t>
            </a:r>
          </a:p>
          <a:p>
            <a:r>
              <a:rPr lang="nl-NL" sz="800" dirty="0"/>
              <a:t>steun</a:t>
            </a:r>
          </a:p>
          <a:p>
            <a:r>
              <a:rPr lang="nl-NL" sz="800" dirty="0"/>
              <a:t>inzet</a:t>
            </a:r>
          </a:p>
          <a:p>
            <a:r>
              <a:rPr lang="nl-NL" sz="800" dirty="0"/>
              <a:t>professionaliteit</a:t>
            </a:r>
          </a:p>
          <a:p>
            <a:r>
              <a:rPr lang="nl-NL" sz="800" dirty="0"/>
              <a:t>respect</a:t>
            </a:r>
          </a:p>
          <a:p>
            <a:r>
              <a:rPr lang="nl-NL" sz="800" dirty="0"/>
              <a:t>vertrouwen</a:t>
            </a:r>
          </a:p>
          <a:p>
            <a:r>
              <a:rPr lang="nl-NL" sz="800" dirty="0"/>
              <a:t>voorbeeldfunctie</a:t>
            </a:r>
          </a:p>
        </p:txBody>
      </p:sp>
    </p:spTree>
    <p:extLst>
      <p:ext uri="{BB962C8B-B14F-4D97-AF65-F5344CB8AC3E}">
        <p14:creationId xmlns:p14="http://schemas.microsoft.com/office/powerpoint/2010/main" val="1692898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a:t>Worlde</a:t>
            </a:r>
            <a:r>
              <a:rPr lang="nl-NL" dirty="0"/>
              <a:t> invullen </a:t>
            </a:r>
          </a:p>
        </p:txBody>
      </p:sp>
    </p:spTree>
    <p:extLst>
      <p:ext uri="{BB962C8B-B14F-4D97-AF65-F5344CB8AC3E}">
        <p14:creationId xmlns:p14="http://schemas.microsoft.com/office/powerpoint/2010/main" val="3930106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Nieuwe periode</a:t>
            </a:r>
          </a:p>
        </p:txBody>
      </p:sp>
      <p:sp>
        <p:nvSpPr>
          <p:cNvPr id="3" name="Tijdelijke aanduiding voor inhoud 2"/>
          <p:cNvSpPr>
            <a:spLocks noGrp="1"/>
          </p:cNvSpPr>
          <p:nvPr>
            <p:ph idx="1"/>
          </p:nvPr>
        </p:nvSpPr>
        <p:spPr>
          <a:xfrm>
            <a:off x="457200" y="1163782"/>
            <a:ext cx="8229600" cy="4962381"/>
          </a:xfrm>
        </p:spPr>
        <p:txBody>
          <a:bodyPr/>
          <a:lstStyle/>
          <a:p>
            <a:r>
              <a:rPr lang="nl-NL" dirty="0"/>
              <a:t>Dus…nakomen </a:t>
            </a:r>
            <a:r>
              <a:rPr lang="nl-NL" dirty="0" err="1"/>
              <a:t>Wordle</a:t>
            </a:r>
            <a:r>
              <a:rPr lang="nl-NL" dirty="0"/>
              <a:t> en elkaar daarop aanspreken!</a:t>
            </a:r>
          </a:p>
          <a:p>
            <a:r>
              <a:rPr lang="nl-NL" dirty="0"/>
              <a:t>Maken van afspraken: </a:t>
            </a:r>
            <a:r>
              <a:rPr lang="nl-NL" dirty="0" err="1"/>
              <a:t>slb</a:t>
            </a:r>
            <a:r>
              <a:rPr lang="nl-NL" dirty="0"/>
              <a:t> op 14 november Ischa</a:t>
            </a:r>
          </a:p>
          <a:p>
            <a:r>
              <a:rPr lang="nl-NL" dirty="0"/>
              <a:t>Op 21 november individuele gesprekken met ouders/deelnemers</a:t>
            </a:r>
          </a:p>
          <a:p>
            <a:r>
              <a:rPr lang="nl-NL" dirty="0"/>
              <a:t>Op 28 november o.a. </a:t>
            </a:r>
            <a:r>
              <a:rPr lang="nl-NL" dirty="0" err="1"/>
              <a:t>bpv</a:t>
            </a:r>
            <a:r>
              <a:rPr lang="nl-NL" dirty="0"/>
              <a:t> -  allemaal! </a:t>
            </a:r>
          </a:p>
          <a:p>
            <a:r>
              <a:rPr lang="nl-NL" dirty="0"/>
              <a:t>Op 5 december 2016 alleen voor diegenen die geen e-mail hebben verzonden.</a:t>
            </a:r>
          </a:p>
          <a:p>
            <a:r>
              <a:rPr lang="nl-NL" dirty="0"/>
              <a:t>Daarna eerst individuele afspraken plannen. </a:t>
            </a:r>
          </a:p>
          <a:p>
            <a:r>
              <a:rPr lang="nl-NL" dirty="0"/>
              <a:t>BPV! </a:t>
            </a:r>
          </a:p>
          <a:p>
            <a:endParaRPr lang="nl-NL" dirty="0"/>
          </a:p>
        </p:txBody>
      </p:sp>
    </p:spTree>
    <p:extLst>
      <p:ext uri="{BB962C8B-B14F-4D97-AF65-F5344CB8AC3E}">
        <p14:creationId xmlns:p14="http://schemas.microsoft.com/office/powerpoint/2010/main" val="25530640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 gesprekken</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4255989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imples... Mais Grosses Interrogations sur Le Succès en 10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524000"/>
            <a:ext cx="5080000" cy="3810000"/>
          </a:xfrm>
          <a:prstGeom prst="rect">
            <a:avLst/>
          </a:prstGeom>
        </p:spPr>
      </p:pic>
      <p:sp>
        <p:nvSpPr>
          <p:cNvPr id="2" name="Titel 1"/>
          <p:cNvSpPr>
            <a:spLocks noGrp="1"/>
          </p:cNvSpPr>
          <p:nvPr>
            <p:ph type="title"/>
          </p:nvPr>
        </p:nvSpPr>
        <p:spPr/>
        <p:txBody>
          <a:bodyPr/>
          <a:lstStyle/>
          <a:p>
            <a:r>
              <a:rPr lang="nl-NL" dirty="0"/>
              <a:t>Nu</a:t>
            </a:r>
          </a:p>
        </p:txBody>
      </p:sp>
      <p:sp>
        <p:nvSpPr>
          <p:cNvPr id="3" name="Tijdelijke aanduiding voor inhoud 2"/>
          <p:cNvSpPr>
            <a:spLocks noGrp="1"/>
          </p:cNvSpPr>
          <p:nvPr>
            <p:ph idx="1"/>
          </p:nvPr>
        </p:nvSpPr>
        <p:spPr/>
        <p:txBody>
          <a:bodyPr/>
          <a:lstStyle/>
          <a:p>
            <a:r>
              <a:rPr lang="nl-NL" dirty="0"/>
              <a:t>BPV</a:t>
            </a:r>
          </a:p>
          <a:p>
            <a:r>
              <a:rPr lang="nl-NL" dirty="0"/>
              <a:t>Examenplan</a:t>
            </a:r>
          </a:p>
          <a:p>
            <a:r>
              <a:rPr lang="nl-NL" dirty="0"/>
              <a:t>Bezoek Schiphol</a:t>
            </a:r>
          </a:p>
          <a:p>
            <a:r>
              <a:rPr lang="nl-NL" dirty="0"/>
              <a:t>Formulieren</a:t>
            </a:r>
          </a:p>
          <a:p>
            <a:r>
              <a:rPr lang="nl-NL" dirty="0"/>
              <a:t>Normen en waarden</a:t>
            </a:r>
          </a:p>
          <a:p>
            <a:r>
              <a:rPr lang="nl-NL" dirty="0"/>
              <a:t>Frankrijk – voorlichtingsavond </a:t>
            </a:r>
          </a:p>
          <a:p>
            <a:pPr marL="0" indent="0">
              <a:buNone/>
            </a:pPr>
            <a:endParaRPr lang="nl-NL" dirty="0"/>
          </a:p>
        </p:txBody>
      </p:sp>
    </p:spTree>
    <p:extLst>
      <p:ext uri="{BB962C8B-B14F-4D97-AF65-F5344CB8AC3E}">
        <p14:creationId xmlns:p14="http://schemas.microsoft.com/office/powerpoint/2010/main" val="904713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Kerntaak 4</a:t>
            </a:r>
          </a:p>
        </p:txBody>
      </p:sp>
      <p:sp>
        <p:nvSpPr>
          <p:cNvPr id="3" name="Tijdelijke aanduiding voor inhoud 2"/>
          <p:cNvSpPr>
            <a:spLocks noGrp="1"/>
          </p:cNvSpPr>
          <p:nvPr>
            <p:ph idx="1"/>
          </p:nvPr>
        </p:nvSpPr>
        <p:spPr/>
        <p:txBody>
          <a:bodyPr/>
          <a:lstStyle/>
          <a:p>
            <a:r>
              <a:rPr lang="nl-NL" sz="1400" dirty="0"/>
              <a:t>K4 Werkt mee in drank- en spijsverstrekkende bedrijven </a:t>
            </a:r>
          </a:p>
          <a:p>
            <a:endParaRPr lang="nl-NL" sz="1400" dirty="0"/>
          </a:p>
          <a:p>
            <a:r>
              <a:rPr lang="nl-NL" sz="1400" dirty="0"/>
              <a:t>Proeve Praktijkopdracht Praktijkmap Panelgesprek</a:t>
            </a:r>
          </a:p>
          <a:p>
            <a:pPr marL="0" indent="0">
              <a:buNone/>
            </a:pPr>
            <a:endParaRPr lang="nl-NL" sz="1400" dirty="0"/>
          </a:p>
          <a:p>
            <a:r>
              <a:rPr lang="nl-NL" sz="1400" dirty="0"/>
              <a:t>4.1 Neemt tafelreserveringen aan</a:t>
            </a:r>
          </a:p>
          <a:p>
            <a:r>
              <a:rPr lang="nl-NL" sz="1400" dirty="0"/>
              <a:t>4.2 Verricht voorbereidende werkzaamheden in het bedrijf</a:t>
            </a:r>
          </a:p>
          <a:p>
            <a:r>
              <a:rPr lang="nl-NL" sz="1400" dirty="0"/>
              <a:t>4.3 Ontvangt en informeert/adviseert de klant</a:t>
            </a:r>
          </a:p>
          <a:p>
            <a:r>
              <a:rPr lang="nl-NL" sz="1400" dirty="0"/>
              <a:t>4.4 Neemt de bestelling op en serveert deze</a:t>
            </a:r>
          </a:p>
          <a:p>
            <a:r>
              <a:rPr lang="nl-NL" sz="1400" dirty="0"/>
              <a:t>4.7 Maakt de rekening op en neemt afscheid van de gast</a:t>
            </a:r>
          </a:p>
          <a:p>
            <a:r>
              <a:rPr lang="nl-NL" sz="1400" dirty="0"/>
              <a:t>4.8 Creëert en bewaakt de sfeer</a:t>
            </a:r>
          </a:p>
          <a:p>
            <a:r>
              <a:rPr lang="nl-NL" sz="1400" dirty="0"/>
              <a:t>4.9 Neemt speciale arrangementen, partijen of bestellingen aan</a:t>
            </a:r>
          </a:p>
          <a:p>
            <a:r>
              <a:rPr lang="nl-NL" sz="1400" dirty="0"/>
              <a:t>4.10 Voert afrondende werkzaamheden uit in het horecabedrijf</a:t>
            </a:r>
          </a:p>
          <a:p>
            <a:r>
              <a:rPr lang="nl-NL" sz="1400" dirty="0"/>
              <a:t>4.11 Sluit het bedrijf af</a:t>
            </a:r>
          </a:p>
          <a:p>
            <a:endParaRPr lang="nl-NL" dirty="0"/>
          </a:p>
        </p:txBody>
      </p:sp>
    </p:spTree>
    <p:extLst>
      <p:ext uri="{BB962C8B-B14F-4D97-AF65-F5344CB8AC3E}">
        <p14:creationId xmlns:p14="http://schemas.microsoft.com/office/powerpoint/2010/main" val="24793353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Kerntaak 1</a:t>
            </a:r>
          </a:p>
        </p:txBody>
      </p:sp>
      <p:sp>
        <p:nvSpPr>
          <p:cNvPr id="3" name="Tijdelijke aanduiding voor inhoud 2"/>
          <p:cNvSpPr>
            <a:spLocks noGrp="1"/>
          </p:cNvSpPr>
          <p:nvPr>
            <p:ph idx="1"/>
          </p:nvPr>
        </p:nvSpPr>
        <p:spPr/>
        <p:txBody>
          <a:bodyPr/>
          <a:lstStyle/>
          <a:p>
            <a:r>
              <a:rPr lang="nl-NL" sz="1200" dirty="0"/>
              <a:t>K1 Onderneemt Proeve Praktijkopdracht Praktijkmap Panelgesprek</a:t>
            </a:r>
          </a:p>
          <a:p>
            <a:pPr marL="0" indent="0">
              <a:buNone/>
            </a:pPr>
            <a:endParaRPr lang="nl-NL" sz="1200" dirty="0"/>
          </a:p>
          <a:p>
            <a:r>
              <a:rPr lang="nl-NL" sz="1200" dirty="0"/>
              <a:t>1.1 Ontwikkelt een ondernemingsplan</a:t>
            </a:r>
          </a:p>
          <a:p>
            <a:r>
              <a:rPr lang="nl-NL" sz="1200" dirty="0"/>
              <a:t>1.2 Treft voorbereidingen voor het starten van een onderneming</a:t>
            </a:r>
          </a:p>
          <a:p>
            <a:r>
              <a:rPr lang="nl-NL" sz="1200" dirty="0"/>
              <a:t>1.3 Implementeert het ondernemingsplan</a:t>
            </a:r>
          </a:p>
          <a:p>
            <a:r>
              <a:rPr lang="nl-NL" sz="1200" dirty="0"/>
              <a:t>1.4 Maakt marktanalyses</a:t>
            </a:r>
          </a:p>
          <a:p>
            <a:r>
              <a:rPr lang="nl-NL" sz="1200" dirty="0"/>
              <a:t>1.5 Innoveert de onderneming</a:t>
            </a:r>
          </a:p>
          <a:p>
            <a:r>
              <a:rPr lang="nl-NL" sz="1200" dirty="0"/>
              <a:t>1.6 Stelt financieel beleid vast en bepaalt verkoopprijs</a:t>
            </a:r>
          </a:p>
          <a:p>
            <a:r>
              <a:rPr lang="nl-NL" sz="1200" dirty="0"/>
              <a:t>1.7 Bepaalt personeelsbeleid</a:t>
            </a:r>
          </a:p>
          <a:p>
            <a:r>
              <a:rPr lang="nl-NL" sz="1200" dirty="0"/>
              <a:t>1.8 Bepaalt inkoop- en voorraadbeleid</a:t>
            </a:r>
          </a:p>
          <a:p>
            <a:r>
              <a:rPr lang="nl-NL" sz="1200" dirty="0"/>
              <a:t>1.9 Onderhoudt externe contacten ….</a:t>
            </a:r>
            <a:endParaRPr lang="nl-NL" dirty="0"/>
          </a:p>
        </p:txBody>
      </p:sp>
    </p:spTree>
    <p:extLst>
      <p:ext uri="{BB962C8B-B14F-4D97-AF65-F5344CB8AC3E}">
        <p14:creationId xmlns:p14="http://schemas.microsoft.com/office/powerpoint/2010/main" val="342703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4354"/>
            <a:ext cx="9144000" cy="5549292"/>
          </a:xfrm>
          <a:prstGeom prst="rect">
            <a:avLst/>
          </a:prstGeom>
        </p:spPr>
      </p:pic>
      <p:sp>
        <p:nvSpPr>
          <p:cNvPr id="2" name="Titel 1"/>
          <p:cNvSpPr>
            <a:spLocks noGrp="1"/>
          </p:cNvSpPr>
          <p:nvPr>
            <p:ph type="title"/>
          </p:nvPr>
        </p:nvSpPr>
        <p:spPr/>
        <p:txBody>
          <a:bodyPr/>
          <a:lstStyle/>
          <a:p>
            <a:r>
              <a:rPr lang="en-US" dirty="0" err="1"/>
              <a:t>Dus</a:t>
            </a:r>
            <a:r>
              <a:rPr lang="en-US" dirty="0"/>
              <a:t>:</a:t>
            </a:r>
            <a:endParaRPr lang="nl-NL" dirty="0"/>
          </a:p>
        </p:txBody>
      </p:sp>
      <p:sp>
        <p:nvSpPr>
          <p:cNvPr id="3" name="Tijdelijke aanduiding voor inhoud 2"/>
          <p:cNvSpPr>
            <a:spLocks noGrp="1"/>
          </p:cNvSpPr>
          <p:nvPr>
            <p:ph idx="1"/>
          </p:nvPr>
        </p:nvSpPr>
        <p:spPr/>
        <p:txBody>
          <a:bodyPr/>
          <a:lstStyle/>
          <a:p>
            <a:r>
              <a:rPr lang="en-US" dirty="0" err="1">
                <a:solidFill>
                  <a:srgbClr val="FF0000"/>
                </a:solidFill>
              </a:rPr>
              <a:t>Een</a:t>
            </a:r>
            <a:r>
              <a:rPr lang="en-US" dirty="0">
                <a:solidFill>
                  <a:srgbClr val="FF0000"/>
                </a:solidFill>
              </a:rPr>
              <a:t> </a:t>
            </a:r>
            <a:r>
              <a:rPr lang="en-US" dirty="0" err="1">
                <a:solidFill>
                  <a:srgbClr val="FF0000"/>
                </a:solidFill>
              </a:rPr>
              <a:t>stagebedrijf</a:t>
            </a:r>
            <a:r>
              <a:rPr lang="en-US" dirty="0">
                <a:solidFill>
                  <a:srgbClr val="FF0000"/>
                </a:solidFill>
              </a:rPr>
              <a:t> </a:t>
            </a:r>
            <a:r>
              <a:rPr lang="en-US" dirty="0" err="1">
                <a:solidFill>
                  <a:srgbClr val="FF0000"/>
                </a:solidFill>
              </a:rPr>
              <a:t>zoeken</a:t>
            </a:r>
            <a:r>
              <a:rPr lang="en-US" dirty="0">
                <a:solidFill>
                  <a:srgbClr val="FF0000"/>
                </a:solidFill>
              </a:rPr>
              <a:t>! </a:t>
            </a:r>
          </a:p>
          <a:p>
            <a:r>
              <a:rPr lang="en-US" dirty="0" err="1">
                <a:solidFill>
                  <a:srgbClr val="FF0000"/>
                </a:solidFill>
              </a:rPr>
              <a:t>Ook</a:t>
            </a:r>
            <a:r>
              <a:rPr lang="en-US" dirty="0">
                <a:solidFill>
                  <a:srgbClr val="FF0000"/>
                </a:solidFill>
              </a:rPr>
              <a:t> via </a:t>
            </a:r>
            <a:r>
              <a:rPr lang="en-US" dirty="0" err="1">
                <a:solidFill>
                  <a:srgbClr val="FF0000"/>
                </a:solidFill>
              </a:rPr>
              <a:t>medewerker</a:t>
            </a:r>
            <a:r>
              <a:rPr lang="en-US" dirty="0">
                <a:solidFill>
                  <a:srgbClr val="FF0000"/>
                </a:solidFill>
              </a:rPr>
              <a:t> </a:t>
            </a:r>
            <a:r>
              <a:rPr lang="en-US" dirty="0" err="1">
                <a:solidFill>
                  <a:srgbClr val="FF0000"/>
                </a:solidFill>
              </a:rPr>
              <a:t>bediening</a:t>
            </a:r>
            <a:r>
              <a:rPr lang="en-US" dirty="0">
                <a:solidFill>
                  <a:srgbClr val="FF0000"/>
                </a:solidFill>
              </a:rPr>
              <a:t>/ </a:t>
            </a:r>
            <a:r>
              <a:rPr lang="en-US" dirty="0" err="1">
                <a:solidFill>
                  <a:srgbClr val="FF0000"/>
                </a:solidFill>
              </a:rPr>
              <a:t>horeca</a:t>
            </a:r>
            <a:endParaRPr lang="en-US" dirty="0">
              <a:solidFill>
                <a:srgbClr val="FF0000"/>
              </a:solidFill>
            </a:endParaRPr>
          </a:p>
          <a:p>
            <a:r>
              <a:rPr lang="en-US" dirty="0" err="1">
                <a:solidFill>
                  <a:srgbClr val="FF0000"/>
                </a:solidFill>
              </a:rPr>
              <a:t>Ook</a:t>
            </a:r>
            <a:r>
              <a:rPr lang="en-US" dirty="0">
                <a:solidFill>
                  <a:srgbClr val="FF0000"/>
                </a:solidFill>
              </a:rPr>
              <a:t> de </a:t>
            </a:r>
            <a:r>
              <a:rPr lang="en-US" dirty="0" err="1">
                <a:solidFill>
                  <a:srgbClr val="FF0000"/>
                </a:solidFill>
              </a:rPr>
              <a:t>grijze</a:t>
            </a:r>
            <a:r>
              <a:rPr lang="en-US" dirty="0">
                <a:solidFill>
                  <a:srgbClr val="FF0000"/>
                </a:solidFill>
              </a:rPr>
              <a:t> </a:t>
            </a:r>
            <a:r>
              <a:rPr lang="en-US" dirty="0" err="1">
                <a:solidFill>
                  <a:srgbClr val="FF0000"/>
                </a:solidFill>
              </a:rPr>
              <a:t>vlakken</a:t>
            </a:r>
            <a:r>
              <a:rPr lang="en-US" dirty="0">
                <a:solidFill>
                  <a:srgbClr val="FF0000"/>
                </a:solidFill>
              </a:rPr>
              <a:t> </a:t>
            </a:r>
          </a:p>
          <a:p>
            <a:r>
              <a:rPr lang="en-US" dirty="0" err="1">
                <a:solidFill>
                  <a:srgbClr val="FF0000"/>
                </a:solidFill>
              </a:rPr>
              <a:t>Boekje</a:t>
            </a:r>
            <a:r>
              <a:rPr lang="en-US" dirty="0">
                <a:solidFill>
                  <a:srgbClr val="FF0000"/>
                </a:solidFill>
              </a:rPr>
              <a:t> </a:t>
            </a:r>
            <a:r>
              <a:rPr lang="en-US" dirty="0" err="1">
                <a:solidFill>
                  <a:srgbClr val="FF0000"/>
                </a:solidFill>
              </a:rPr>
              <a:t>Werken</a:t>
            </a:r>
            <a:r>
              <a:rPr lang="en-US" dirty="0">
                <a:solidFill>
                  <a:srgbClr val="FF0000"/>
                </a:solidFill>
              </a:rPr>
              <a:t> </a:t>
            </a:r>
            <a:r>
              <a:rPr lang="en-US" dirty="0" err="1">
                <a:solidFill>
                  <a:srgbClr val="FF0000"/>
                </a:solidFill>
              </a:rPr>
              <a:t>aan</a:t>
            </a:r>
            <a:r>
              <a:rPr lang="en-US" dirty="0">
                <a:solidFill>
                  <a:srgbClr val="FF0000"/>
                </a:solidFill>
              </a:rPr>
              <a:t> je </a:t>
            </a:r>
            <a:r>
              <a:rPr lang="en-US" dirty="0" err="1">
                <a:solidFill>
                  <a:srgbClr val="FF0000"/>
                </a:solidFill>
              </a:rPr>
              <a:t>Toekomst</a:t>
            </a:r>
            <a:r>
              <a:rPr lang="en-US" dirty="0">
                <a:solidFill>
                  <a:srgbClr val="FF0000"/>
                </a:solidFill>
              </a:rPr>
              <a:t> – SLB-test</a:t>
            </a:r>
          </a:p>
          <a:p>
            <a:r>
              <a:rPr lang="en-US" dirty="0" err="1">
                <a:solidFill>
                  <a:srgbClr val="FF0000"/>
                </a:solidFill>
              </a:rPr>
              <a:t>Moodboard</a:t>
            </a:r>
            <a:r>
              <a:rPr lang="en-US" dirty="0">
                <a:solidFill>
                  <a:srgbClr val="FF0000"/>
                </a:solidFill>
              </a:rPr>
              <a:t> </a:t>
            </a:r>
            <a:r>
              <a:rPr lang="en-US" dirty="0" err="1">
                <a:solidFill>
                  <a:srgbClr val="FF0000"/>
                </a:solidFill>
              </a:rPr>
              <a:t>maken</a:t>
            </a:r>
            <a:r>
              <a:rPr lang="en-US" dirty="0">
                <a:solidFill>
                  <a:srgbClr val="FF0000"/>
                </a:solidFill>
              </a:rPr>
              <a:t>!</a:t>
            </a:r>
          </a:p>
          <a:p>
            <a:r>
              <a:rPr lang="en-US" dirty="0">
                <a:solidFill>
                  <a:srgbClr val="FF0000"/>
                </a:solidFill>
                <a:hlinkClick r:id="rId3"/>
              </a:rPr>
              <a:t>http://www.gomoodboard.com</a:t>
            </a:r>
            <a:endParaRPr lang="en-US" dirty="0">
              <a:solidFill>
                <a:srgbClr val="FF0000"/>
              </a:solidFill>
            </a:endParaRPr>
          </a:p>
          <a:p>
            <a:r>
              <a:rPr lang="en-US" dirty="0">
                <a:solidFill>
                  <a:srgbClr val="FF0000"/>
                </a:solidFill>
              </a:rPr>
              <a:t>Vouches </a:t>
            </a:r>
            <a:r>
              <a:rPr lang="en-US" dirty="0" err="1">
                <a:solidFill>
                  <a:srgbClr val="FF0000"/>
                </a:solidFill>
              </a:rPr>
              <a:t>Studiemeter</a:t>
            </a:r>
            <a:r>
              <a:rPr lang="en-US" dirty="0">
                <a:solidFill>
                  <a:srgbClr val="FF0000"/>
                </a:solidFill>
              </a:rPr>
              <a:t> </a:t>
            </a:r>
          </a:p>
          <a:p>
            <a:endParaRPr lang="en-US" dirty="0"/>
          </a:p>
          <a:p>
            <a:endParaRPr lang="nl-NL"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Kerntaak 2</a:t>
            </a:r>
          </a:p>
        </p:txBody>
      </p:sp>
      <p:sp>
        <p:nvSpPr>
          <p:cNvPr id="3" name="Tijdelijke aanduiding voor inhoud 2"/>
          <p:cNvSpPr>
            <a:spLocks noGrp="1"/>
          </p:cNvSpPr>
          <p:nvPr>
            <p:ph idx="1"/>
          </p:nvPr>
        </p:nvSpPr>
        <p:spPr/>
        <p:txBody>
          <a:bodyPr/>
          <a:lstStyle/>
          <a:p>
            <a:r>
              <a:rPr lang="nl-NL" sz="1400" dirty="0"/>
              <a:t>K2 Geeft leiding aan de onderneming Proeve Praktijkopdracht Praktijkmap Panelgesprek</a:t>
            </a:r>
          </a:p>
          <a:p>
            <a:endParaRPr lang="nl-NL" sz="1400" dirty="0"/>
          </a:p>
          <a:p>
            <a:r>
              <a:rPr lang="nl-NL" sz="1400" dirty="0"/>
              <a:t>2.1 Draagt zorg voor financiële administratie en registratie</a:t>
            </a:r>
          </a:p>
          <a:p>
            <a:r>
              <a:rPr lang="nl-NL" sz="1400" dirty="0"/>
              <a:t>2.2 Bewaakt en verantwoordt de financiële situatie</a:t>
            </a:r>
          </a:p>
          <a:p>
            <a:r>
              <a:rPr lang="nl-NL" sz="1400" dirty="0"/>
              <a:t>2.3 Bewaakt de voorraad</a:t>
            </a:r>
          </a:p>
          <a:p>
            <a:r>
              <a:rPr lang="nl-NL" sz="1400" dirty="0"/>
              <a:t>2.4 Koopt artikelen in en ontvangt deze</a:t>
            </a:r>
          </a:p>
          <a:p>
            <a:r>
              <a:rPr lang="nl-NL" sz="1400" dirty="0"/>
              <a:t>2.5 Werft en selecteert nieuwe medewerkers</a:t>
            </a:r>
          </a:p>
          <a:p>
            <a:r>
              <a:rPr lang="nl-NL" sz="1400" dirty="0"/>
              <a:t>2.6 Voert functionerings- en beoordelingsgesprekken</a:t>
            </a:r>
          </a:p>
          <a:p>
            <a:r>
              <a:rPr lang="nl-NL" sz="1400" dirty="0"/>
              <a:t>2.7 Zorgt voor informatie naar de medewerkers</a:t>
            </a:r>
          </a:p>
          <a:p>
            <a:r>
              <a:rPr lang="nl-NL" sz="1400" dirty="0"/>
              <a:t>2.8 Plant en verdeelt de werkzaamheden</a:t>
            </a:r>
          </a:p>
          <a:p>
            <a:r>
              <a:rPr lang="nl-NL" sz="1400" dirty="0"/>
              <a:t>2.9 Begeleidt medewerkers en stuurt hen aan</a:t>
            </a:r>
          </a:p>
          <a:p>
            <a:r>
              <a:rPr lang="nl-NL" sz="1400" dirty="0"/>
              <a:t>2.10 Implementeert (wettelijke) regels en voorschriften</a:t>
            </a:r>
          </a:p>
          <a:p>
            <a:r>
              <a:rPr lang="nl-NL" sz="1400" dirty="0"/>
              <a:t>2.11 Bewaakt, evalueert en verbetert processen en procedures op de werkvloer</a:t>
            </a:r>
          </a:p>
          <a:p>
            <a:r>
              <a:rPr lang="nl-NL" sz="1400" dirty="0"/>
              <a:t>2.12 Promoot de onderneming</a:t>
            </a:r>
          </a:p>
          <a:p>
            <a:r>
              <a:rPr lang="nl-NL" sz="1400" dirty="0"/>
              <a:t>2.13 Onderzoekt gast-/klant-/medewerkerstevredenheid</a:t>
            </a:r>
          </a:p>
          <a:p>
            <a:r>
              <a:rPr lang="nl-NL" sz="1400" dirty="0"/>
              <a:t>2.14 Signaleert en handelt klachten af</a:t>
            </a:r>
          </a:p>
          <a:p>
            <a:r>
              <a:rPr lang="nl-NL" sz="1400" dirty="0"/>
              <a:t>2.15 Richt de bedrijfsruimte in en onderhoudt de inventaris</a:t>
            </a:r>
          </a:p>
        </p:txBody>
      </p:sp>
    </p:spTree>
    <p:extLst>
      <p:ext uri="{BB962C8B-B14F-4D97-AF65-F5344CB8AC3E}">
        <p14:creationId xmlns:p14="http://schemas.microsoft.com/office/powerpoint/2010/main" val="1881405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Kerntaak 5</a:t>
            </a:r>
          </a:p>
        </p:txBody>
      </p:sp>
      <p:sp>
        <p:nvSpPr>
          <p:cNvPr id="3" name="Tijdelijke aanduiding voor inhoud 2"/>
          <p:cNvSpPr>
            <a:spLocks noGrp="1"/>
          </p:cNvSpPr>
          <p:nvPr>
            <p:ph idx="1"/>
          </p:nvPr>
        </p:nvSpPr>
        <p:spPr/>
        <p:txBody>
          <a:bodyPr/>
          <a:lstStyle/>
          <a:p>
            <a:r>
              <a:rPr lang="nl-NL" sz="1400" dirty="0"/>
              <a:t>K5 Werkt mee in logiesverstrekkende bedrijven Proeve Praktijkopdracht Praktijkmap Panelgesprek</a:t>
            </a:r>
          </a:p>
          <a:p>
            <a:pPr marL="0" indent="0">
              <a:buNone/>
            </a:pPr>
            <a:endParaRPr lang="nl-NL" sz="1400" dirty="0"/>
          </a:p>
          <a:p>
            <a:r>
              <a:rPr lang="nl-NL" sz="1400" dirty="0"/>
              <a:t>5.1 Neemt reserveringen aan voor kamers en/of zalen en arrangementen</a:t>
            </a:r>
          </a:p>
          <a:p>
            <a:r>
              <a:rPr lang="nl-NL" sz="1400" dirty="0"/>
              <a:t>5.2 Checkt de gast in</a:t>
            </a:r>
          </a:p>
          <a:p>
            <a:r>
              <a:rPr lang="nl-NL" sz="1400" dirty="0"/>
              <a:t>5.3 Verleent service aan gasten tijdens hun verblijf</a:t>
            </a:r>
          </a:p>
          <a:p>
            <a:r>
              <a:rPr lang="nl-NL" sz="1400" dirty="0"/>
              <a:t>5.4 Bewaakt de veiligheid</a:t>
            </a:r>
          </a:p>
          <a:p>
            <a:r>
              <a:rPr lang="nl-NL" sz="1400" dirty="0"/>
              <a:t>5.5 Checkt de gast uit</a:t>
            </a:r>
          </a:p>
          <a:p>
            <a:r>
              <a:rPr lang="nl-NL" sz="1400" dirty="0"/>
              <a:t>5.6 Maakt </a:t>
            </a:r>
            <a:r>
              <a:rPr lang="nl-NL" sz="1400" dirty="0" err="1"/>
              <a:t>night</a:t>
            </a:r>
            <a:r>
              <a:rPr lang="nl-NL" sz="1400" dirty="0"/>
              <a:t> audit rapportages van de omzet</a:t>
            </a:r>
          </a:p>
          <a:p>
            <a:r>
              <a:rPr lang="nl-NL" sz="1400" dirty="0"/>
              <a:t>5.7 Ontwikkelt arrangementen en speciale activiteiten</a:t>
            </a:r>
          </a:p>
          <a:p>
            <a:endParaRPr lang="nl-NL" dirty="0"/>
          </a:p>
        </p:txBody>
      </p:sp>
    </p:spTree>
    <p:extLst>
      <p:ext uri="{BB962C8B-B14F-4D97-AF65-F5344CB8AC3E}">
        <p14:creationId xmlns:p14="http://schemas.microsoft.com/office/powerpoint/2010/main" val="7673817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Opnieuw…</a:t>
            </a:r>
          </a:p>
        </p:txBody>
      </p:sp>
      <p:sp>
        <p:nvSpPr>
          <p:cNvPr id="3" name="Tijdelijke aanduiding voor inhoud 2"/>
          <p:cNvSpPr>
            <a:spLocks noGrp="1"/>
          </p:cNvSpPr>
          <p:nvPr>
            <p:ph idx="1"/>
          </p:nvPr>
        </p:nvSpPr>
        <p:spPr/>
        <p:txBody>
          <a:bodyPr/>
          <a:lstStyle/>
          <a:p>
            <a:endParaRPr lang="nl-NL" dirty="0"/>
          </a:p>
          <a:p>
            <a:r>
              <a:rPr lang="nl-NL" dirty="0"/>
              <a:t>Vandaag ben je beter dan gisteren!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504" y="3951073"/>
            <a:ext cx="2857500" cy="19050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54" y="3346450"/>
            <a:ext cx="4486275" cy="2962275"/>
          </a:xfrm>
          <a:prstGeom prst="rect">
            <a:avLst/>
          </a:prstGeom>
        </p:spPr>
      </p:pic>
    </p:spTree>
    <p:extLst>
      <p:ext uri="{BB962C8B-B14F-4D97-AF65-F5344CB8AC3E}">
        <p14:creationId xmlns:p14="http://schemas.microsoft.com/office/powerpoint/2010/main" val="2775903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vruchten ga je plukken? </a:t>
            </a:r>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0400" y="1600200"/>
            <a:ext cx="6803199" cy="4525963"/>
          </a:xfrm>
        </p:spPr>
      </p:pic>
    </p:spTree>
    <p:extLst>
      <p:ext uri="{BB962C8B-B14F-4D97-AF65-F5344CB8AC3E}">
        <p14:creationId xmlns:p14="http://schemas.microsoft.com/office/powerpoint/2010/main" val="33851186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SLB</a:t>
            </a:r>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32108861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 </a:t>
            </a:r>
          </a:p>
        </p:txBody>
      </p:sp>
      <p:sp>
        <p:nvSpPr>
          <p:cNvPr id="3" name="Tijdelijke aanduiding voor inhoud 2"/>
          <p:cNvSpPr>
            <a:spLocks noGrp="1"/>
          </p:cNvSpPr>
          <p:nvPr>
            <p:ph idx="1"/>
          </p:nvPr>
        </p:nvSpPr>
        <p:spPr>
          <a:xfrm>
            <a:off x="0" y="1215025"/>
            <a:ext cx="8686800" cy="4911139"/>
          </a:xfrm>
        </p:spPr>
        <p:txBody>
          <a:bodyPr/>
          <a:lstStyle/>
          <a:p>
            <a:r>
              <a:rPr lang="nl-NL" dirty="0" err="1"/>
              <a:t>Schipholdag</a:t>
            </a:r>
            <a:r>
              <a:rPr lang="nl-NL" dirty="0"/>
              <a:t> (treinkaartjes en </a:t>
            </a:r>
            <a:r>
              <a:rPr lang="nl-NL" dirty="0">
                <a:solidFill>
                  <a:srgbClr val="FF0000"/>
                </a:solidFill>
              </a:rPr>
              <a:t>ervaringen</a:t>
            </a:r>
            <a:r>
              <a:rPr lang="nl-NL" dirty="0"/>
              <a:t>)</a:t>
            </a:r>
          </a:p>
          <a:p>
            <a:r>
              <a:rPr lang="nl-NL" dirty="0"/>
              <a:t>Brief ouders onderzoek</a:t>
            </a:r>
          </a:p>
          <a:p>
            <a:r>
              <a:rPr lang="nl-NL" dirty="0"/>
              <a:t>13-02 ouderinformatie-avond: inleveren </a:t>
            </a:r>
            <a:r>
              <a:rPr lang="nl-NL" dirty="0" err="1">
                <a:solidFill>
                  <a:srgbClr val="FF0000"/>
                </a:solidFill>
              </a:rPr>
              <a:t>bpv</a:t>
            </a:r>
            <a:r>
              <a:rPr lang="nl-NL" dirty="0">
                <a:solidFill>
                  <a:srgbClr val="FF0000"/>
                </a:solidFill>
              </a:rPr>
              <a:t>-formulieren en 21-02 inleveren kopie paspoort</a:t>
            </a:r>
          </a:p>
          <a:p>
            <a:r>
              <a:rPr lang="nl-NL" dirty="0"/>
              <a:t>SLB dinsdag 14-2: Jill, </a:t>
            </a:r>
            <a:r>
              <a:rPr lang="nl-NL" dirty="0" err="1"/>
              <a:t>Doeke</a:t>
            </a:r>
            <a:r>
              <a:rPr lang="nl-NL" dirty="0"/>
              <a:t>, Bas</a:t>
            </a:r>
          </a:p>
          <a:p>
            <a:r>
              <a:rPr lang="nl-NL" dirty="0"/>
              <a:t>SLB dinsdag 21-2: Juliët, Ischa</a:t>
            </a:r>
            <a:r>
              <a:rPr lang="nl-NL"/>
              <a:t>, Jaimy</a:t>
            </a:r>
            <a:endParaRPr lang="nl-NL" dirty="0"/>
          </a:p>
          <a:p>
            <a:r>
              <a:rPr lang="nl-NL" dirty="0"/>
              <a:t>Resultatenbespreking 20-02</a:t>
            </a:r>
          </a:p>
          <a:p>
            <a:r>
              <a:rPr lang="nl-NL" dirty="0"/>
              <a:t>SLB dinsdag 7-3: Bram, ………………………</a:t>
            </a:r>
          </a:p>
          <a:p>
            <a:r>
              <a:rPr lang="nl-NL" dirty="0"/>
              <a:t>Roosterwijzigingen</a:t>
            </a:r>
          </a:p>
          <a:p>
            <a:endParaRPr lang="nl-NL" dirty="0"/>
          </a:p>
        </p:txBody>
      </p:sp>
    </p:spTree>
    <p:extLst>
      <p:ext uri="{BB962C8B-B14F-4D97-AF65-F5344CB8AC3E}">
        <p14:creationId xmlns:p14="http://schemas.microsoft.com/office/powerpoint/2010/main" val="667891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Nu </a:t>
            </a:r>
            <a:r>
              <a:rPr lang="nl-NL" dirty="0" err="1"/>
              <a:t>bpv</a:t>
            </a:r>
            <a:r>
              <a:rPr lang="nl-NL" dirty="0"/>
              <a:t> leerjaar 2</a:t>
            </a:r>
          </a:p>
        </p:txBody>
      </p:sp>
      <p:sp>
        <p:nvSpPr>
          <p:cNvPr id="3" name="Tijdelijke aanduiding voor inhoud 2"/>
          <p:cNvSpPr>
            <a:spLocks noGrp="1"/>
          </p:cNvSpPr>
          <p:nvPr>
            <p:ph idx="1"/>
          </p:nvPr>
        </p:nvSpPr>
        <p:spPr/>
        <p:txBody>
          <a:bodyPr/>
          <a:lstStyle/>
          <a:p>
            <a:endParaRPr lang="nl-NL" dirty="0"/>
          </a:p>
          <a:p>
            <a:r>
              <a:rPr lang="nl-NL" dirty="0"/>
              <a:t>Bijna naar….Frankrijk!</a:t>
            </a:r>
          </a:p>
          <a:p>
            <a:r>
              <a:rPr lang="nl-NL"/>
              <a:t>Voorlichting </a:t>
            </a:r>
            <a:r>
              <a:rPr lang="nl-NL" dirty="0" err="1"/>
              <a:t>bpv-duits</a:t>
            </a:r>
            <a:endParaRPr lang="nl-NL" dirty="0"/>
          </a:p>
          <a:p>
            <a:r>
              <a:rPr lang="nl-NL" dirty="0"/>
              <a:t>Informatiemap </a:t>
            </a:r>
          </a:p>
          <a:p>
            <a:r>
              <a:rPr lang="nl-NL" dirty="0"/>
              <a:t>Aanmelden examenwerk</a:t>
            </a:r>
          </a:p>
          <a:p>
            <a:r>
              <a:rPr lang="nl-NL" dirty="0"/>
              <a:t>Leerdossier</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899" y="3382963"/>
            <a:ext cx="3657600" cy="2743200"/>
          </a:xfrm>
          <a:prstGeom prst="rect">
            <a:avLst/>
          </a:prstGeom>
        </p:spPr>
      </p:pic>
    </p:spTree>
    <p:extLst>
      <p:ext uri="{BB962C8B-B14F-4D97-AF65-F5344CB8AC3E}">
        <p14:creationId xmlns:p14="http://schemas.microsoft.com/office/powerpoint/2010/main" val="14719609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was Frankrijk? </a:t>
            </a:r>
          </a:p>
        </p:txBody>
      </p:sp>
      <p:pic>
        <p:nvPicPr>
          <p:cNvPr id="5" name="Tijdelijke aanduiding voor inhou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111103"/>
            <a:ext cx="6034617" cy="4525963"/>
          </a:xfrm>
        </p:spPr>
      </p:pic>
    </p:spTree>
    <p:extLst>
      <p:ext uri="{BB962C8B-B14F-4D97-AF65-F5344CB8AC3E}">
        <p14:creationId xmlns:p14="http://schemas.microsoft.com/office/powerpoint/2010/main" val="3150378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Vertel wat je wil vertellen!</a:t>
            </a:r>
          </a:p>
        </p:txBody>
      </p:sp>
      <p:sp>
        <p:nvSpPr>
          <p:cNvPr id="3" name="Tijdelijke aanduiding voor inhoud 2"/>
          <p:cNvSpPr>
            <a:spLocks noGrp="1"/>
          </p:cNvSpPr>
          <p:nvPr>
            <p:ph idx="1"/>
          </p:nvPr>
        </p:nvSpPr>
        <p:spPr/>
        <p:txBody>
          <a:bodyPr/>
          <a:lstStyle/>
          <a:p>
            <a:endParaRPr lang="nl-NL" dirty="0">
              <a:hlinkClick r:id="rId2"/>
            </a:endParaRPr>
          </a:p>
          <a:p>
            <a:endParaRPr lang="nl-NL" dirty="0">
              <a:hlinkClick r:id="rId2"/>
            </a:endParaRPr>
          </a:p>
          <a:p>
            <a:endParaRPr lang="nl-NL" dirty="0">
              <a:hlinkClick r:id="rId2"/>
            </a:endParaRPr>
          </a:p>
          <a:p>
            <a:r>
              <a:rPr lang="nl-NL" dirty="0">
                <a:hlinkClick r:id="rId2"/>
              </a:rPr>
              <a:t>https://todaysmeet.com/Frankrijk</a:t>
            </a:r>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41062023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BPV </a:t>
            </a:r>
          </a:p>
        </p:txBody>
      </p:sp>
      <p:sp>
        <p:nvSpPr>
          <p:cNvPr id="3" name="Tijdelijke aanduiding voor inhoud 2"/>
          <p:cNvSpPr>
            <a:spLocks noGrp="1"/>
          </p:cNvSpPr>
          <p:nvPr>
            <p:ph idx="1"/>
          </p:nvPr>
        </p:nvSpPr>
        <p:spPr/>
        <p:txBody>
          <a:bodyPr/>
          <a:lstStyle/>
          <a:p>
            <a:endParaRPr lang="nl-NL" dirty="0"/>
          </a:p>
          <a:p>
            <a:r>
              <a:rPr lang="nl-NL" dirty="0"/>
              <a:t>De huidige tweede jaar manager ondernemersklas (cohort 2015) lopen in periode 8, tien weken stage. Deze stage uren worden bijgehouden in document urenstaat MOH2. In deze urenstaat moet de student minimaal 380 uren stagelopen.</a:t>
            </a:r>
          </a:p>
        </p:txBody>
      </p:sp>
    </p:spTree>
    <p:extLst>
      <p:ext uri="{BB962C8B-B14F-4D97-AF65-F5344CB8AC3E}">
        <p14:creationId xmlns:p14="http://schemas.microsoft.com/office/powerpoint/2010/main" val="417197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Dus ook…</a:t>
            </a:r>
          </a:p>
        </p:txBody>
      </p:sp>
      <p:pic>
        <p:nvPicPr>
          <p:cNvPr id="4" name="Tijdelijke aanduiding voor inhoud 3"/>
          <p:cNvPicPr>
            <a:picLocks noGrp="1" noChangeAspect="1"/>
          </p:cNvPicPr>
          <p:nvPr>
            <p:ph idx="1"/>
          </p:nvPr>
        </p:nvPicPr>
        <p:blipFill>
          <a:blip r:embed="rId2"/>
          <a:stretch>
            <a:fillRect/>
          </a:stretch>
        </p:blipFill>
        <p:spPr>
          <a:xfrm>
            <a:off x="3086625" y="1600200"/>
            <a:ext cx="2970749" cy="4525963"/>
          </a:xfrm>
          <a:prstGeom prst="rect">
            <a:avLst/>
          </a:prstGeom>
        </p:spPr>
      </p:pic>
    </p:spTree>
    <p:extLst>
      <p:ext uri="{BB962C8B-B14F-4D97-AF65-F5344CB8AC3E}">
        <p14:creationId xmlns:p14="http://schemas.microsoft.com/office/powerpoint/2010/main" val="22193084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Nu:</a:t>
            </a:r>
          </a:p>
        </p:txBody>
      </p:sp>
      <p:sp>
        <p:nvSpPr>
          <p:cNvPr id="3" name="Tijdelijke aanduiding voor inhoud 2"/>
          <p:cNvSpPr>
            <a:spLocks noGrp="1"/>
          </p:cNvSpPr>
          <p:nvPr>
            <p:ph idx="1"/>
          </p:nvPr>
        </p:nvSpPr>
        <p:spPr/>
        <p:txBody>
          <a:bodyPr/>
          <a:lstStyle/>
          <a:p>
            <a:endParaRPr lang="nl-NL" dirty="0"/>
          </a:p>
          <a:p>
            <a:r>
              <a:rPr lang="nl-NL" dirty="0"/>
              <a:t>Alle leerbedrijven zijn overgezet;</a:t>
            </a:r>
          </a:p>
          <a:p>
            <a:r>
              <a:rPr lang="nl-NL" dirty="0"/>
              <a:t>volg de instructies uit de bijlage;</a:t>
            </a:r>
          </a:p>
          <a:p>
            <a:r>
              <a:rPr lang="nl-NL" dirty="0"/>
              <a:t>sok </a:t>
            </a:r>
            <a:r>
              <a:rPr lang="nl-NL" dirty="0" err="1"/>
              <a:t>z.s.m</a:t>
            </a:r>
            <a:r>
              <a:rPr lang="nl-NL" dirty="0"/>
              <a:t> inleveren. Uiterlijk maandag 8 mei 2016. Bij voorkeur voor aanvang stage.</a:t>
            </a:r>
          </a:p>
          <a:p>
            <a:endParaRPr lang="nl-NL" dirty="0"/>
          </a:p>
          <a:p>
            <a:pPr marL="0" indent="0">
              <a:buNone/>
            </a:pPr>
            <a:r>
              <a:rPr lang="nl-NL" dirty="0">
                <a:hlinkClick r:id="rId2"/>
              </a:rPr>
              <a:t>http://examenwerk.praktijkbeoordelen.nl </a:t>
            </a:r>
            <a:endParaRPr lang="nl-NL" dirty="0"/>
          </a:p>
        </p:txBody>
      </p:sp>
    </p:spTree>
    <p:extLst>
      <p:ext uri="{BB962C8B-B14F-4D97-AF65-F5344CB8AC3E}">
        <p14:creationId xmlns:p14="http://schemas.microsoft.com/office/powerpoint/2010/main" val="15643332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BPV-opdrachten en instructie</a:t>
            </a:r>
          </a:p>
        </p:txBody>
      </p:sp>
      <p:sp>
        <p:nvSpPr>
          <p:cNvPr id="3" name="Tijdelijke aanduiding voor inhoud 2"/>
          <p:cNvSpPr>
            <a:spLocks noGrp="1"/>
          </p:cNvSpPr>
          <p:nvPr>
            <p:ph idx="1"/>
          </p:nvPr>
        </p:nvSpPr>
        <p:spPr/>
        <p:txBody>
          <a:bodyPr/>
          <a:lstStyle/>
          <a:p>
            <a:endParaRPr lang="nl-NL" sz="2000" dirty="0"/>
          </a:p>
          <a:p>
            <a:r>
              <a:rPr lang="nl-NL" sz="2000" dirty="0"/>
              <a:t>Tijdens de stage werkt de leerling met het digitale BPV-werkboek volgens examenwerk.</a:t>
            </a:r>
          </a:p>
          <a:p>
            <a:pPr marL="0" indent="0">
              <a:buNone/>
            </a:pPr>
            <a:endParaRPr lang="nl-NL" sz="2000" dirty="0"/>
          </a:p>
          <a:p>
            <a:r>
              <a:rPr lang="nl-NL" sz="2000" dirty="0"/>
              <a:t>De leerling logt in aan de hand van een groepscode, die is aangemaakt door de </a:t>
            </a:r>
            <a:r>
              <a:rPr lang="nl-NL" sz="2000" dirty="0" err="1"/>
              <a:t>slb'er</a:t>
            </a:r>
            <a:r>
              <a:rPr lang="nl-NL" sz="2000" dirty="0"/>
              <a:t>. (3HM2A/04) ( 5878af82e4457)</a:t>
            </a:r>
          </a:p>
          <a:p>
            <a:pPr marL="0" indent="0">
              <a:buNone/>
            </a:pPr>
            <a:endParaRPr lang="nl-NL" sz="2000" dirty="0"/>
          </a:p>
          <a:p>
            <a:r>
              <a:rPr lang="nl-NL" sz="2000" dirty="0"/>
              <a:t>Vervolgens maakt de student de praktijkperiode aan en koppelt zich aan het leerbedrijf nadat het leerbedrijf en leermeester zich hebben aangemeld bij examenwerk.praktijkbeoordelen.nl</a:t>
            </a:r>
          </a:p>
          <a:p>
            <a:endParaRPr lang="nl-NL" dirty="0"/>
          </a:p>
        </p:txBody>
      </p:sp>
    </p:spTree>
    <p:extLst>
      <p:ext uri="{BB962C8B-B14F-4D97-AF65-F5344CB8AC3E}">
        <p14:creationId xmlns:p14="http://schemas.microsoft.com/office/powerpoint/2010/main" val="27821538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Kerntaak 4</a:t>
            </a:r>
          </a:p>
        </p:txBody>
      </p:sp>
      <p:sp>
        <p:nvSpPr>
          <p:cNvPr id="3" name="Tijdelijke aanduiding voor inhoud 2"/>
          <p:cNvSpPr>
            <a:spLocks noGrp="1"/>
          </p:cNvSpPr>
          <p:nvPr>
            <p:ph idx="1"/>
          </p:nvPr>
        </p:nvSpPr>
        <p:spPr/>
        <p:txBody>
          <a:bodyPr/>
          <a:lstStyle/>
          <a:p>
            <a:r>
              <a:rPr lang="nl-NL" sz="1400" dirty="0"/>
              <a:t>K4 Werkt mee in drank- en spijsverstrekkende bedrijven </a:t>
            </a:r>
          </a:p>
          <a:p>
            <a:endParaRPr lang="nl-NL" sz="1400" dirty="0"/>
          </a:p>
          <a:p>
            <a:r>
              <a:rPr lang="nl-NL" sz="1400" dirty="0"/>
              <a:t>Proeve Praktijkopdracht Praktijkmap Panelgesprek</a:t>
            </a:r>
          </a:p>
          <a:p>
            <a:pPr marL="0" indent="0">
              <a:buNone/>
            </a:pPr>
            <a:endParaRPr lang="nl-NL" sz="1400" dirty="0"/>
          </a:p>
          <a:p>
            <a:r>
              <a:rPr lang="nl-NL" sz="1400" dirty="0"/>
              <a:t>4.1 Neemt tafelreserveringen aan</a:t>
            </a:r>
          </a:p>
          <a:p>
            <a:r>
              <a:rPr lang="nl-NL" sz="1400" dirty="0"/>
              <a:t>4.2 Verricht voorbereidende werkzaamheden in het bedrijf</a:t>
            </a:r>
          </a:p>
          <a:p>
            <a:r>
              <a:rPr lang="nl-NL" sz="1400" dirty="0"/>
              <a:t>4.3 Ontvangt en informeert/adviseert de klant</a:t>
            </a:r>
          </a:p>
          <a:p>
            <a:r>
              <a:rPr lang="nl-NL" sz="1400" dirty="0"/>
              <a:t>4.4 Neemt de bestelling op en serveert deze</a:t>
            </a:r>
          </a:p>
          <a:p>
            <a:r>
              <a:rPr lang="nl-NL" sz="1400" dirty="0"/>
              <a:t>4.7 Maakt de rekening op en neemt afscheid van de gast</a:t>
            </a:r>
          </a:p>
          <a:p>
            <a:r>
              <a:rPr lang="nl-NL" sz="1400" dirty="0"/>
              <a:t>4.8 Creëert en bewaakt de sfeer</a:t>
            </a:r>
          </a:p>
          <a:p>
            <a:r>
              <a:rPr lang="nl-NL" sz="1400" dirty="0"/>
              <a:t>4.9 Neemt speciale arrangementen, partijen of bestellingen aan</a:t>
            </a:r>
          </a:p>
          <a:p>
            <a:r>
              <a:rPr lang="nl-NL" sz="1400" dirty="0"/>
              <a:t>4.10 Voert afrondende werkzaamheden uit in het horecabedrijf</a:t>
            </a:r>
          </a:p>
          <a:p>
            <a:r>
              <a:rPr lang="nl-NL" sz="1400" dirty="0"/>
              <a:t>4.11 Sluit het bedrijf af</a:t>
            </a:r>
          </a:p>
          <a:p>
            <a:endParaRPr lang="nl-NL" dirty="0"/>
          </a:p>
        </p:txBody>
      </p:sp>
    </p:spTree>
    <p:extLst>
      <p:ext uri="{BB962C8B-B14F-4D97-AF65-F5344CB8AC3E}">
        <p14:creationId xmlns:p14="http://schemas.microsoft.com/office/powerpoint/2010/main" val="697947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Meetmomenten</a:t>
            </a:r>
          </a:p>
        </p:txBody>
      </p:sp>
      <p:sp>
        <p:nvSpPr>
          <p:cNvPr id="3" name="Tijdelijke aanduiding voor inhoud 2"/>
          <p:cNvSpPr>
            <a:spLocks noGrp="1"/>
          </p:cNvSpPr>
          <p:nvPr>
            <p:ph idx="1"/>
          </p:nvPr>
        </p:nvSpPr>
        <p:spPr/>
        <p:txBody>
          <a:bodyPr/>
          <a:lstStyle/>
          <a:p>
            <a:r>
              <a:rPr lang="nl-NL" sz="2000" dirty="0"/>
              <a:t>Wanneer een partij deze nog niet heeft ingevuld dan zal de leermeester of leerling een mail krijgen dat het meetmoment vastgelegd moet worden.</a:t>
            </a:r>
          </a:p>
          <a:p>
            <a:endParaRPr lang="nl-NL" sz="2000" dirty="0"/>
          </a:p>
          <a:p>
            <a:r>
              <a:rPr lang="nl-NL" sz="2000" dirty="0"/>
              <a:t>Bij de manager ondernemersopleidingen zijn deze bij de stage van tien weken in week 2, 6 en 10.</a:t>
            </a:r>
          </a:p>
          <a:p>
            <a:pPr marL="0" indent="0">
              <a:buNone/>
            </a:pPr>
            <a:endParaRPr lang="nl-NL" sz="2000" dirty="0"/>
          </a:p>
          <a:p>
            <a:r>
              <a:rPr lang="nl-NL" sz="2000" dirty="0"/>
              <a:t>De </a:t>
            </a:r>
            <a:r>
              <a:rPr lang="nl-NL" sz="2000" dirty="0" err="1"/>
              <a:t>slb'er</a:t>
            </a:r>
            <a:r>
              <a:rPr lang="nl-NL" sz="2000" dirty="0"/>
              <a:t> kan volgen of dit is gebeurd. Tevens zal de leerling een reflectie invullen over de afgelopen periode.</a:t>
            </a:r>
          </a:p>
          <a:p>
            <a:endParaRPr lang="nl-NL" sz="2000" dirty="0"/>
          </a:p>
          <a:p>
            <a:r>
              <a:rPr lang="nl-NL" sz="2000" dirty="0"/>
              <a:t>Urenstaat, menukaart, leerdoelen, beoordeling beroepshouding, overige bewijzen uploaden </a:t>
            </a:r>
            <a:r>
              <a:rPr lang="nl-NL" sz="2000"/>
              <a:t>in examenwerk! </a:t>
            </a:r>
            <a:endParaRPr lang="nl-NL" sz="2000" dirty="0"/>
          </a:p>
          <a:p>
            <a:endParaRPr lang="nl-NL" dirty="0"/>
          </a:p>
          <a:p>
            <a:endParaRPr lang="nl-NL" dirty="0"/>
          </a:p>
        </p:txBody>
      </p:sp>
    </p:spTree>
    <p:extLst>
      <p:ext uri="{BB962C8B-B14F-4D97-AF65-F5344CB8AC3E}">
        <p14:creationId xmlns:p14="http://schemas.microsoft.com/office/powerpoint/2010/main" val="37294236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Dus…</a:t>
            </a:r>
          </a:p>
        </p:txBody>
      </p:sp>
      <p:sp>
        <p:nvSpPr>
          <p:cNvPr id="3" name="Tijdelijke aanduiding voor inhoud 2"/>
          <p:cNvSpPr>
            <a:spLocks noGrp="1"/>
          </p:cNvSpPr>
          <p:nvPr>
            <p:ph idx="1"/>
          </p:nvPr>
        </p:nvSpPr>
        <p:spPr/>
        <p:txBody>
          <a:bodyPr/>
          <a:lstStyle/>
          <a:p>
            <a:endParaRPr lang="nl-NL" sz="2000" dirty="0"/>
          </a:p>
          <a:p>
            <a:r>
              <a:rPr lang="nl-NL" sz="2000" dirty="0"/>
              <a:t>In het examenjaar moet de menukaart/verslag met 80% op gevorderd afgerond zijn. Voldoet de leerling niet aan deze eisen dan zal hij/zij een bespreekgeval zijn en wordt er gekeken naar de voortgang van de stage/leerwerkplek.</a:t>
            </a:r>
          </a:p>
          <a:p>
            <a:endParaRPr lang="nl-NL" sz="2000" dirty="0"/>
          </a:p>
          <a:p>
            <a:r>
              <a:rPr lang="nl-NL" sz="2000" dirty="0"/>
              <a:t>Is dit het geval dat de leerling het met 80% of meer afrondt dan voldoet hij/zij aan de eisen om naar de proeve te gaan.</a:t>
            </a:r>
          </a:p>
          <a:p>
            <a:endParaRPr lang="nl-NL" sz="2000" dirty="0"/>
          </a:p>
          <a:p>
            <a:r>
              <a:rPr lang="nl-NL" sz="2000" dirty="0"/>
              <a:t>Proeve in november/december 2017: examinering kerntaak! </a:t>
            </a:r>
          </a:p>
          <a:p>
            <a:endParaRPr lang="nl-NL" dirty="0"/>
          </a:p>
        </p:txBody>
      </p:sp>
    </p:spTree>
    <p:extLst>
      <p:ext uri="{BB962C8B-B14F-4D97-AF65-F5344CB8AC3E}">
        <p14:creationId xmlns:p14="http://schemas.microsoft.com/office/powerpoint/2010/main" val="27702231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Reflectie </a:t>
            </a:r>
          </a:p>
        </p:txBody>
      </p:sp>
      <p:sp>
        <p:nvSpPr>
          <p:cNvPr id="3" name="Tijdelijke aanduiding voor inhoud 2"/>
          <p:cNvSpPr>
            <a:spLocks noGrp="1"/>
          </p:cNvSpPr>
          <p:nvPr>
            <p:ph idx="1"/>
          </p:nvPr>
        </p:nvSpPr>
        <p:spPr/>
        <p:txBody>
          <a:bodyPr/>
          <a:lstStyle/>
          <a:p>
            <a:r>
              <a:rPr lang="nl-NL" dirty="0"/>
              <a:t>Persoonlijke leerdoelen</a:t>
            </a:r>
          </a:p>
          <a:p>
            <a:r>
              <a:rPr lang="nl-NL" dirty="0"/>
              <a:t>SMART</a:t>
            </a:r>
          </a:p>
          <a:p>
            <a:r>
              <a:rPr lang="nl-NL" dirty="0"/>
              <a:t>PDCA-cyclus</a:t>
            </a:r>
          </a:p>
          <a:p>
            <a:r>
              <a:rPr lang="nl-NL" dirty="0"/>
              <a:t>Professionalisering </a:t>
            </a:r>
          </a:p>
          <a:p>
            <a:r>
              <a:rPr lang="nl-NL" dirty="0"/>
              <a:t>Ideeën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720" y="1796637"/>
            <a:ext cx="2926080" cy="4133088"/>
          </a:xfrm>
          <a:prstGeom prst="rect">
            <a:avLst/>
          </a:prstGeom>
        </p:spPr>
      </p:pic>
    </p:spTree>
    <p:extLst>
      <p:ext uri="{BB962C8B-B14F-4D97-AF65-F5344CB8AC3E}">
        <p14:creationId xmlns:p14="http://schemas.microsoft.com/office/powerpoint/2010/main" val="6185820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Leerkuil</a:t>
            </a:r>
          </a:p>
        </p:txBody>
      </p:sp>
      <p:pic>
        <p:nvPicPr>
          <p:cNvPr id="4" name="Tijdelijke aanduiding voor inhoud 3" descr="Images about #&lt;strong&gt;leerkuil&lt;/strong&gt; tag on instagra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42305784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Voeg bewijzen toe</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7315" y="1757549"/>
            <a:ext cx="2857500" cy="1933575"/>
          </a:xfr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953" y="3867236"/>
            <a:ext cx="2543175" cy="1800225"/>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63" y="1454036"/>
            <a:ext cx="4773704" cy="2328255"/>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47" y="3782291"/>
            <a:ext cx="3601074" cy="2543567"/>
          </a:xfrm>
          <a:prstGeom prst="rect">
            <a:avLst/>
          </a:prstGeom>
        </p:spPr>
      </p:pic>
    </p:spTree>
    <p:extLst>
      <p:ext uri="{BB962C8B-B14F-4D97-AF65-F5344CB8AC3E}">
        <p14:creationId xmlns:p14="http://schemas.microsoft.com/office/powerpoint/2010/main" val="21550118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Werkblad… </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082" y="1336161"/>
            <a:ext cx="6012493" cy="4256035"/>
          </a:xfrm>
        </p:spPr>
      </p:pic>
    </p:spTree>
    <p:extLst>
      <p:ext uri="{BB962C8B-B14F-4D97-AF65-F5344CB8AC3E}">
        <p14:creationId xmlns:p14="http://schemas.microsoft.com/office/powerpoint/2010/main" val="27333699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Competenties </a:t>
            </a:r>
          </a:p>
        </p:txBody>
      </p:sp>
      <p:sp>
        <p:nvSpPr>
          <p:cNvPr id="3" name="Tijdelijke aanduiding voor inhoud 2"/>
          <p:cNvSpPr>
            <a:spLocks noGrp="1"/>
          </p:cNvSpPr>
          <p:nvPr>
            <p:ph idx="1"/>
          </p:nvPr>
        </p:nvSpPr>
        <p:spPr/>
        <p:txBody>
          <a:bodyPr/>
          <a:lstStyle/>
          <a:p>
            <a:r>
              <a:rPr lang="nl-NL" dirty="0"/>
              <a:t>Leerdossier en </a:t>
            </a:r>
            <a:r>
              <a:rPr lang="nl-NL" dirty="0" err="1"/>
              <a:t>pdca</a:t>
            </a:r>
            <a:r>
              <a:rPr lang="nl-NL" dirty="0"/>
              <a:t> </a:t>
            </a:r>
          </a:p>
          <a:p>
            <a:endParaRPr lang="nl-NL" dirty="0"/>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62" y="2583884"/>
            <a:ext cx="5476875" cy="3143250"/>
          </a:xfrm>
          <a:prstGeom prst="rect">
            <a:avLst/>
          </a:prstGeom>
        </p:spPr>
      </p:pic>
    </p:spTree>
    <p:extLst>
      <p:ext uri="{BB962C8B-B14F-4D97-AF65-F5344CB8AC3E}">
        <p14:creationId xmlns:p14="http://schemas.microsoft.com/office/powerpoint/2010/main" val="86781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BPV</a:t>
            </a:r>
          </a:p>
        </p:txBody>
      </p:sp>
      <p:sp>
        <p:nvSpPr>
          <p:cNvPr id="3" name="Tijdelijke aanduiding voor inhoud 2"/>
          <p:cNvSpPr>
            <a:spLocks noGrp="1"/>
          </p:cNvSpPr>
          <p:nvPr>
            <p:ph idx="1"/>
          </p:nvPr>
        </p:nvSpPr>
        <p:spPr>
          <a:xfrm>
            <a:off x="457200" y="1196752"/>
            <a:ext cx="8229600" cy="4929411"/>
          </a:xfrm>
        </p:spPr>
        <p:txBody>
          <a:bodyPr/>
          <a:lstStyle/>
          <a:p>
            <a:r>
              <a:rPr lang="nl-NL" dirty="0"/>
              <a:t>1. Bedrijf is erkend.</a:t>
            </a:r>
          </a:p>
          <a:p>
            <a:r>
              <a:rPr lang="nl-NL" dirty="0"/>
              <a:t>2. Ga eens op bezoek als gast.</a:t>
            </a:r>
          </a:p>
          <a:p>
            <a:pPr marL="0" indent="0">
              <a:buNone/>
            </a:pPr>
            <a:r>
              <a:rPr lang="nl-NL" dirty="0"/>
              <a:t>      ( past dit bedrijf bij jou…</a:t>
            </a:r>
            <a:r>
              <a:rPr lang="nl-NL" dirty="0">
                <a:solidFill>
                  <a:srgbClr val="FF0000"/>
                </a:solidFill>
              </a:rPr>
              <a:t>match</a:t>
            </a:r>
            <a:r>
              <a:rPr lang="nl-NL" dirty="0"/>
              <a:t>)</a:t>
            </a:r>
          </a:p>
          <a:p>
            <a:r>
              <a:rPr lang="nl-NL" dirty="0"/>
              <a:t>3. Zoek contact. Hoe???</a:t>
            </a:r>
          </a:p>
          <a:p>
            <a:r>
              <a:rPr lang="nl-NL" dirty="0"/>
              <a:t>4. Als er mogelijkheden zijn, ga je reageren? Vaak eerst via de mail.</a:t>
            </a:r>
          </a:p>
          <a:p>
            <a:r>
              <a:rPr lang="nl-NL" dirty="0"/>
              <a:t>5. Brief en cv.</a:t>
            </a:r>
          </a:p>
          <a:p>
            <a:r>
              <a:rPr lang="nl-NL" dirty="0"/>
              <a:t>6. Gesprek. </a:t>
            </a:r>
          </a:p>
          <a:p>
            <a:r>
              <a:rPr lang="nl-NL" dirty="0"/>
              <a:t>7. Formulier definitief invullen.</a:t>
            </a:r>
          </a:p>
          <a:p>
            <a:r>
              <a:rPr lang="nl-NL" dirty="0"/>
              <a:t>8. Data vaststellen. </a:t>
            </a:r>
          </a:p>
        </p:txBody>
      </p:sp>
    </p:spTree>
    <p:extLst>
      <p:ext uri="{BB962C8B-B14F-4D97-AF65-F5344CB8AC3E}">
        <p14:creationId xmlns:p14="http://schemas.microsoft.com/office/powerpoint/2010/main" val="34662028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Maak een storyboard</a:t>
            </a:r>
          </a:p>
        </p:txBody>
      </p:sp>
      <p:sp>
        <p:nvSpPr>
          <p:cNvPr id="3" name="Tijdelijke aanduiding voor inhoud 2"/>
          <p:cNvSpPr>
            <a:spLocks noGrp="1"/>
          </p:cNvSpPr>
          <p:nvPr>
            <p:ph idx="1"/>
          </p:nvPr>
        </p:nvSpPr>
        <p:spPr/>
        <p:txBody>
          <a:bodyPr/>
          <a:lstStyle/>
          <a:p>
            <a:r>
              <a:rPr lang="nl-NL" dirty="0">
                <a:hlinkClick r:id="rId2"/>
              </a:rPr>
              <a:t>https://www.storyboardthat.com/storyboards/karinberenschot/voorbeeld-storyboard</a:t>
            </a:r>
            <a:endParaRPr lang="nl-NL" dirty="0"/>
          </a:p>
          <a:p>
            <a:pPr marL="0" indent="0">
              <a:buNone/>
            </a:pPr>
            <a:endParaRPr lang="nl-NL" dirty="0"/>
          </a:p>
          <a:p>
            <a:endParaRPr lang="nl-NL" dirty="0"/>
          </a:p>
          <a:p>
            <a:r>
              <a:rPr lang="nl-NL" dirty="0"/>
              <a:t>Upload een storyboard naar </a:t>
            </a:r>
            <a:r>
              <a:rPr lang="nl-NL" dirty="0" err="1"/>
              <a:t>bpv</a:t>
            </a:r>
            <a:r>
              <a:rPr lang="nl-NL" dirty="0"/>
              <a:t>-examenwerk of vul het formulier in en upload het formulier in examenwerk.</a:t>
            </a:r>
          </a:p>
        </p:txBody>
      </p:sp>
    </p:spTree>
    <p:extLst>
      <p:ext uri="{BB962C8B-B14F-4D97-AF65-F5344CB8AC3E}">
        <p14:creationId xmlns:p14="http://schemas.microsoft.com/office/powerpoint/2010/main" val="22310043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Leerjaar 3 </a:t>
            </a:r>
          </a:p>
        </p:txBody>
      </p:sp>
      <p:sp>
        <p:nvSpPr>
          <p:cNvPr id="3" name="Tijdelijke aanduiding voor inhoud 2"/>
          <p:cNvSpPr>
            <a:spLocks noGrp="1"/>
          </p:cNvSpPr>
          <p:nvPr>
            <p:ph idx="1"/>
          </p:nvPr>
        </p:nvSpPr>
        <p:spPr/>
        <p:txBody>
          <a:bodyPr/>
          <a:lstStyle/>
          <a:p>
            <a:endParaRPr lang="nl-NL" dirty="0"/>
          </a:p>
          <a:p>
            <a:endParaRPr lang="nl-NL" dirty="0"/>
          </a:p>
          <a:p>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0195" y="1256451"/>
            <a:ext cx="2527532" cy="4869712"/>
          </a:xfrm>
          <a:prstGeom prst="rect">
            <a:avLst/>
          </a:prstGeom>
        </p:spPr>
      </p:pic>
    </p:spTree>
    <p:extLst>
      <p:ext uri="{BB962C8B-B14F-4D97-AF65-F5344CB8AC3E}">
        <p14:creationId xmlns:p14="http://schemas.microsoft.com/office/powerpoint/2010/main" val="25398659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Placemat</a:t>
            </a:r>
          </a:p>
        </p:txBody>
      </p:sp>
      <p:sp>
        <p:nvSpPr>
          <p:cNvPr id="3" name="Tijdelijke aanduiding voor inhoud 2"/>
          <p:cNvSpPr>
            <a:spLocks noGrp="1"/>
          </p:cNvSpPr>
          <p:nvPr>
            <p:ph idx="1"/>
          </p:nvPr>
        </p:nvSpPr>
        <p:spPr/>
        <p:txBody>
          <a:bodyPr/>
          <a:lstStyle/>
          <a:p>
            <a:r>
              <a:rPr lang="nl-NL" b="1" dirty="0">
                <a:hlinkClick r:id="rId2"/>
              </a:rPr>
              <a:t>www.codenamefuture.nl</a:t>
            </a:r>
            <a:endParaRPr lang="nl-NL" b="1" dirty="0"/>
          </a:p>
          <a:p>
            <a:pPr marL="0" indent="0">
              <a:buNone/>
            </a:pPr>
            <a:endParaRPr lang="nl-NL" b="1" dirty="0"/>
          </a:p>
          <a:p>
            <a:endParaRPr lang="nl-NL" b="1" dirty="0"/>
          </a:p>
        </p:txBody>
      </p:sp>
      <p:graphicFrame>
        <p:nvGraphicFramePr>
          <p:cNvPr id="4" name="Tabel 3"/>
          <p:cNvGraphicFramePr>
            <a:graphicFrameLocks noGrp="1"/>
          </p:cNvGraphicFramePr>
          <p:nvPr/>
        </p:nvGraphicFramePr>
        <p:xfrm>
          <a:off x="457200" y="3474561"/>
          <a:ext cx="8229600" cy="777240"/>
        </p:xfrm>
        <a:graphic>
          <a:graphicData uri="http://schemas.openxmlformats.org/drawingml/2006/table">
            <a:tbl>
              <a:tblPr firstRow="1" firstCol="1" bandRow="1">
                <a:tableStyleId>{5C22544A-7EE6-4342-B048-85BDC9FD1C3A}</a:tableStyleId>
              </a:tblPr>
              <a:tblGrid>
                <a:gridCol w="6134793">
                  <a:extLst>
                    <a:ext uri="{9D8B030D-6E8A-4147-A177-3AD203B41FA5}">
                      <a16:colId xmlns:a16="http://schemas.microsoft.com/office/drawing/2014/main" val="20000"/>
                    </a:ext>
                  </a:extLst>
                </a:gridCol>
                <a:gridCol w="2094807">
                  <a:extLst>
                    <a:ext uri="{9D8B030D-6E8A-4147-A177-3AD203B41FA5}">
                      <a16:colId xmlns:a16="http://schemas.microsoft.com/office/drawing/2014/main" val="20001"/>
                    </a:ext>
                  </a:extLst>
                </a:gridCol>
              </a:tblGrid>
              <a:tr h="0">
                <a:tc>
                  <a:txBody>
                    <a:bodyPr/>
                    <a:lstStyle/>
                    <a:p>
                      <a:pPr>
                        <a:lnSpc>
                          <a:spcPct val="115000"/>
                        </a:lnSpc>
                        <a:spcAft>
                          <a:spcPts val="0"/>
                        </a:spcAft>
                      </a:pPr>
                      <a:r>
                        <a:rPr lang="nl-NL" sz="1000">
                          <a:effectLst/>
                        </a:rPr>
                        <a:t>Naam:</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0" marT="9525" marB="9525" anchor="ctr"/>
                </a:tc>
                <a:tc>
                  <a:txBody>
                    <a:bodyPr/>
                    <a:lstStyle/>
                    <a:p>
                      <a:pPr>
                        <a:lnSpc>
                          <a:spcPct val="115000"/>
                        </a:lnSpc>
                        <a:spcAft>
                          <a:spcPts val="0"/>
                        </a:spcAft>
                      </a:pPr>
                      <a:r>
                        <a:rPr lang="nl-NL" sz="1000">
                          <a:effectLst/>
                        </a:rPr>
                        <a:t>Karin Berenschot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0">
                <a:tc>
                  <a:txBody>
                    <a:bodyPr/>
                    <a:lstStyle/>
                    <a:p>
                      <a:pPr>
                        <a:lnSpc>
                          <a:spcPct val="115000"/>
                        </a:lnSpc>
                        <a:spcAft>
                          <a:spcPts val="0"/>
                        </a:spcAft>
                      </a:pPr>
                      <a:r>
                        <a:rPr lang="nl-NL" sz="1000">
                          <a:effectLst/>
                        </a:rPr>
                        <a:t>Login: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0" marT="9525" marB="9525" anchor="ctr"/>
                </a:tc>
                <a:tc>
                  <a:txBody>
                    <a:bodyPr/>
                    <a:lstStyle/>
                    <a:p>
                      <a:pPr>
                        <a:lnSpc>
                          <a:spcPct val="115000"/>
                        </a:lnSpc>
                        <a:spcAft>
                          <a:spcPts val="0"/>
                        </a:spcAft>
                      </a:pPr>
                      <a:r>
                        <a:rPr lang="nl-NL" sz="1000">
                          <a:effectLst/>
                        </a:rPr>
                        <a:t>k.berenschot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0">
                <a:tc>
                  <a:txBody>
                    <a:bodyPr/>
                    <a:lstStyle/>
                    <a:p>
                      <a:pPr>
                        <a:lnSpc>
                          <a:spcPct val="115000"/>
                        </a:lnSpc>
                        <a:spcAft>
                          <a:spcPts val="0"/>
                        </a:spcAft>
                      </a:pPr>
                      <a:r>
                        <a:rPr lang="nl-NL" sz="1000">
                          <a:effectLst/>
                        </a:rPr>
                        <a:t>Wachtwoord: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0" marT="9525" marB="9525" anchor="ctr"/>
                </a:tc>
                <a:tc>
                  <a:txBody>
                    <a:bodyPr/>
                    <a:lstStyle/>
                    <a:p>
                      <a:pPr>
                        <a:lnSpc>
                          <a:spcPct val="115000"/>
                        </a:lnSpc>
                        <a:spcAft>
                          <a:spcPts val="0"/>
                        </a:spcAft>
                      </a:pPr>
                      <a:r>
                        <a:rPr lang="nl-NL" sz="1000">
                          <a:effectLst/>
                        </a:rPr>
                        <a:t>km42oi</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0">
                <a:tc>
                  <a:txBody>
                    <a:bodyPr/>
                    <a:lstStyle/>
                    <a:p>
                      <a:pPr>
                        <a:lnSpc>
                          <a:spcPct val="115000"/>
                        </a:lnSpc>
                        <a:spcAft>
                          <a:spcPts val="0"/>
                        </a:spcAft>
                      </a:pPr>
                      <a:r>
                        <a:rPr lang="nl-NL" sz="1000">
                          <a:effectLst/>
                        </a:rPr>
                        <a:t>Klas: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0" marT="9525" marB="9525" anchor="ctr"/>
                </a:tc>
                <a:tc>
                  <a:txBody>
                    <a:bodyPr/>
                    <a:lstStyle/>
                    <a:p>
                      <a:pPr>
                        <a:lnSpc>
                          <a:spcPct val="115000"/>
                        </a:lnSpc>
                        <a:spcAft>
                          <a:spcPts val="0"/>
                        </a:spcAft>
                      </a:pPr>
                      <a:r>
                        <a:rPr lang="nl-NL" sz="1000" dirty="0">
                          <a:effectLst/>
                        </a:rPr>
                        <a:t>Docent WAJT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350372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347048" cy="1143000"/>
          </a:xfrm>
        </p:spPr>
        <p:txBody>
          <a:bodyPr/>
          <a:lstStyle/>
          <a:p>
            <a:pPr algn="l"/>
            <a:r>
              <a:rPr lang="nl-NL" dirty="0"/>
              <a:t>Thema 1</a:t>
            </a:r>
          </a:p>
        </p:txBody>
      </p:sp>
      <p:sp>
        <p:nvSpPr>
          <p:cNvPr id="3" name="Tijdelijke aanduiding voor inhoud 2"/>
          <p:cNvSpPr>
            <a:spLocks noGrp="1"/>
          </p:cNvSpPr>
          <p:nvPr>
            <p:ph idx="1"/>
          </p:nvPr>
        </p:nvSpPr>
        <p:spPr>
          <a:xfrm>
            <a:off x="457200" y="1988840"/>
            <a:ext cx="8229600" cy="4137323"/>
          </a:xfrm>
        </p:spPr>
        <p:txBody>
          <a:bodyPr>
            <a:normAutofit/>
          </a:bodyPr>
          <a:lstStyle/>
          <a:p>
            <a:pPr>
              <a:buNone/>
            </a:pPr>
            <a:r>
              <a:rPr lang="nl-NL" b="1" dirty="0"/>
              <a:t>Wat wil ik en waarom wil ik dat?</a:t>
            </a:r>
          </a:p>
          <a:p>
            <a:pPr>
              <a:buNone/>
            </a:pPr>
            <a:endParaRPr lang="nl-NL" sz="1600" dirty="0"/>
          </a:p>
          <a:p>
            <a:pPr>
              <a:buNone/>
            </a:pPr>
            <a:r>
              <a:rPr lang="nl-NL" dirty="0"/>
              <a:t>3 lessen: 2 x 45 minuten</a:t>
            </a:r>
          </a:p>
          <a:p>
            <a:endParaRPr lang="nl-NL" dirty="0"/>
          </a:p>
          <a:p>
            <a:r>
              <a:rPr lang="nl-NL" dirty="0"/>
              <a:t>Introductie</a:t>
            </a:r>
          </a:p>
          <a:p>
            <a:r>
              <a:rPr lang="nl-NL" dirty="0"/>
              <a:t>Droom en toekomstbeeld</a:t>
            </a:r>
          </a:p>
          <a:p>
            <a:r>
              <a:rPr lang="nl-NL" dirty="0" err="1"/>
              <a:t>Moodboard</a:t>
            </a:r>
            <a:endParaRPr lang="nl-NL" dirty="0"/>
          </a:p>
          <a:p>
            <a:pPr>
              <a:buNone/>
            </a:pPr>
            <a:endParaRPr lang="nl-NL" dirty="0"/>
          </a:p>
        </p:txBody>
      </p:sp>
      <p:pic>
        <p:nvPicPr>
          <p:cNvPr id="4" name="Tijdelijke aanduiding voor inhoud 3" descr="1_1aN.jpg">
            <a:hlinkClick r:id="rId2"/>
          </p:cNvPr>
          <p:cNvPicPr>
            <a:picLocks noGrp="1" noChangeAspect="1"/>
          </p:cNvPicPr>
          <p:nvPr>
            <p:ph idx="1"/>
          </p:nvPr>
        </p:nvPicPr>
        <p:blipFill>
          <a:blip r:embed="rId3" cstate="print"/>
          <a:stretch>
            <a:fillRect/>
          </a:stretch>
        </p:blipFill>
        <p:spPr>
          <a:xfrm>
            <a:off x="6158624" y="260648"/>
            <a:ext cx="2733856" cy="1584176"/>
          </a:xfrm>
        </p:spPr>
      </p:pic>
    </p:spTree>
    <p:extLst>
      <p:ext uri="{BB962C8B-B14F-4D97-AF65-F5344CB8AC3E}">
        <p14:creationId xmlns:p14="http://schemas.microsoft.com/office/powerpoint/2010/main" val="10678086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347048" cy="1143000"/>
          </a:xfrm>
        </p:spPr>
        <p:txBody>
          <a:bodyPr/>
          <a:lstStyle/>
          <a:p>
            <a:pPr algn="l"/>
            <a:r>
              <a:rPr lang="nl-NL" dirty="0"/>
              <a:t>Thema 2</a:t>
            </a:r>
          </a:p>
        </p:txBody>
      </p:sp>
      <p:sp>
        <p:nvSpPr>
          <p:cNvPr id="3" name="Tijdelijke aanduiding voor inhoud 2"/>
          <p:cNvSpPr>
            <a:spLocks noGrp="1"/>
          </p:cNvSpPr>
          <p:nvPr>
            <p:ph idx="1"/>
          </p:nvPr>
        </p:nvSpPr>
        <p:spPr>
          <a:xfrm>
            <a:off x="457200" y="1988840"/>
            <a:ext cx="8229600" cy="4137323"/>
          </a:xfrm>
        </p:spPr>
        <p:txBody>
          <a:bodyPr>
            <a:normAutofit/>
          </a:bodyPr>
          <a:lstStyle/>
          <a:p>
            <a:pPr>
              <a:buNone/>
            </a:pPr>
            <a:r>
              <a:rPr lang="nl-NL" b="1" dirty="0"/>
              <a:t>Wat wil ik en wat kan ik?</a:t>
            </a:r>
          </a:p>
          <a:p>
            <a:pPr>
              <a:buNone/>
            </a:pPr>
            <a:endParaRPr lang="nl-NL" sz="2000" dirty="0"/>
          </a:p>
          <a:p>
            <a:pPr>
              <a:buNone/>
            </a:pPr>
            <a:r>
              <a:rPr lang="nl-NL" dirty="0"/>
              <a:t>3 lessen: 3 x 45 minuten</a:t>
            </a:r>
          </a:p>
          <a:p>
            <a:endParaRPr lang="nl-NL" dirty="0"/>
          </a:p>
          <a:p>
            <a:r>
              <a:rPr lang="nl-NL" dirty="0"/>
              <a:t>Eisen aan werk</a:t>
            </a:r>
          </a:p>
          <a:p>
            <a:r>
              <a:rPr lang="nl-NL" dirty="0"/>
              <a:t>Jouw droombaan en beroep</a:t>
            </a:r>
          </a:p>
          <a:p>
            <a:r>
              <a:rPr lang="nl-NL" dirty="0"/>
              <a:t>Inkomsten</a:t>
            </a:r>
          </a:p>
          <a:p>
            <a:endParaRPr lang="nl-NL" dirty="0"/>
          </a:p>
        </p:txBody>
      </p:sp>
      <p:pic>
        <p:nvPicPr>
          <p:cNvPr id="4" name="Tijdelijke aanduiding voor inhoud 3" descr="1_1aN.jpg">
            <a:hlinkClick r:id="rId2"/>
          </p:cNvPr>
          <p:cNvPicPr>
            <a:picLocks noGrp="1" noChangeAspect="1"/>
          </p:cNvPicPr>
          <p:nvPr>
            <p:ph idx="1"/>
          </p:nvPr>
        </p:nvPicPr>
        <p:blipFill>
          <a:blip r:embed="rId3" cstate="print"/>
          <a:stretch>
            <a:fillRect/>
          </a:stretch>
        </p:blipFill>
        <p:spPr>
          <a:xfrm>
            <a:off x="6158624" y="261011"/>
            <a:ext cx="2733856" cy="1583449"/>
          </a:xfrm>
        </p:spPr>
      </p:pic>
    </p:spTree>
    <p:extLst>
      <p:ext uri="{BB962C8B-B14F-4D97-AF65-F5344CB8AC3E}">
        <p14:creationId xmlns:p14="http://schemas.microsoft.com/office/powerpoint/2010/main" val="33147800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347048" cy="1143000"/>
          </a:xfrm>
        </p:spPr>
        <p:txBody>
          <a:bodyPr/>
          <a:lstStyle/>
          <a:p>
            <a:pPr algn="l"/>
            <a:r>
              <a:rPr lang="nl-NL" dirty="0"/>
              <a:t>Thema 3</a:t>
            </a:r>
          </a:p>
        </p:txBody>
      </p:sp>
      <p:sp>
        <p:nvSpPr>
          <p:cNvPr id="3" name="Tijdelijke aanduiding voor inhoud 2"/>
          <p:cNvSpPr>
            <a:spLocks noGrp="1"/>
          </p:cNvSpPr>
          <p:nvPr>
            <p:ph idx="1"/>
          </p:nvPr>
        </p:nvSpPr>
        <p:spPr>
          <a:xfrm>
            <a:off x="457200" y="1988840"/>
            <a:ext cx="8229600" cy="4137323"/>
          </a:xfrm>
        </p:spPr>
        <p:txBody>
          <a:bodyPr>
            <a:normAutofit fontScale="92500" lnSpcReduction="10000"/>
          </a:bodyPr>
          <a:lstStyle/>
          <a:p>
            <a:pPr>
              <a:buNone/>
            </a:pPr>
            <a:r>
              <a:rPr lang="nl-NL" b="1" dirty="0"/>
              <a:t>Welk werk wil ik en wat heb ik nodig?</a:t>
            </a:r>
            <a:endParaRPr lang="nl-NL" dirty="0"/>
          </a:p>
          <a:p>
            <a:pPr>
              <a:buNone/>
            </a:pPr>
            <a:endParaRPr lang="nl-NL" dirty="0"/>
          </a:p>
          <a:p>
            <a:pPr>
              <a:buNone/>
            </a:pPr>
            <a:r>
              <a:rPr lang="nl-NL" dirty="0"/>
              <a:t>3 lessen: 2 x 45 minuten</a:t>
            </a:r>
          </a:p>
          <a:p>
            <a:endParaRPr lang="nl-NL" dirty="0"/>
          </a:p>
          <a:p>
            <a:r>
              <a:rPr lang="nl-NL" dirty="0"/>
              <a:t>Test type werknemer en beroep</a:t>
            </a:r>
          </a:p>
          <a:p>
            <a:r>
              <a:rPr lang="nl-NL" dirty="0"/>
              <a:t>Wat als je beroep niet past?</a:t>
            </a:r>
          </a:p>
          <a:p>
            <a:r>
              <a:rPr lang="nl-NL" dirty="0"/>
              <a:t>Wat kan je wel/niet?</a:t>
            </a:r>
          </a:p>
          <a:p>
            <a:r>
              <a:rPr lang="nl-NL" dirty="0" err="1"/>
              <a:t>Mindmap</a:t>
            </a:r>
            <a:r>
              <a:rPr lang="nl-NL" dirty="0"/>
              <a:t>: ontwikkelen vaardigheden</a:t>
            </a:r>
          </a:p>
        </p:txBody>
      </p:sp>
      <p:pic>
        <p:nvPicPr>
          <p:cNvPr id="4" name="Tijdelijke aanduiding voor inhoud 3" descr="1_1aN.jpg">
            <a:hlinkClick r:id="rId2"/>
          </p:cNvPr>
          <p:cNvPicPr>
            <a:picLocks noGrp="1" noChangeAspect="1"/>
          </p:cNvPicPr>
          <p:nvPr>
            <p:ph idx="1"/>
          </p:nvPr>
        </p:nvPicPr>
        <p:blipFill>
          <a:blip r:embed="rId3" cstate="print"/>
          <a:stretch>
            <a:fillRect/>
          </a:stretch>
        </p:blipFill>
        <p:spPr>
          <a:xfrm>
            <a:off x="6158624" y="261011"/>
            <a:ext cx="2733855" cy="1583449"/>
          </a:xfrm>
        </p:spPr>
      </p:pic>
    </p:spTree>
    <p:extLst>
      <p:ext uri="{BB962C8B-B14F-4D97-AF65-F5344CB8AC3E}">
        <p14:creationId xmlns:p14="http://schemas.microsoft.com/office/powerpoint/2010/main" val="23424638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347048" cy="1143000"/>
          </a:xfrm>
        </p:spPr>
        <p:txBody>
          <a:bodyPr/>
          <a:lstStyle/>
          <a:p>
            <a:pPr algn="l"/>
            <a:r>
              <a:rPr lang="nl-NL" dirty="0"/>
              <a:t>Thema 4</a:t>
            </a:r>
          </a:p>
        </p:txBody>
      </p:sp>
      <p:sp>
        <p:nvSpPr>
          <p:cNvPr id="3" name="Tijdelijke aanduiding voor inhoud 2"/>
          <p:cNvSpPr>
            <a:spLocks noGrp="1"/>
          </p:cNvSpPr>
          <p:nvPr>
            <p:ph idx="1"/>
          </p:nvPr>
        </p:nvSpPr>
        <p:spPr>
          <a:xfrm>
            <a:off x="457200" y="1988840"/>
            <a:ext cx="8435280" cy="4137323"/>
          </a:xfrm>
        </p:spPr>
        <p:txBody>
          <a:bodyPr>
            <a:normAutofit fontScale="92500" lnSpcReduction="10000"/>
          </a:bodyPr>
          <a:lstStyle/>
          <a:p>
            <a:pPr>
              <a:buNone/>
            </a:pPr>
            <a:r>
              <a:rPr lang="nl-NL" b="1" dirty="0"/>
              <a:t>Welke keuzes en wat zijn de gevolgen? </a:t>
            </a:r>
          </a:p>
          <a:p>
            <a:pPr>
              <a:buNone/>
            </a:pPr>
            <a:endParaRPr lang="nl-NL" dirty="0"/>
          </a:p>
          <a:p>
            <a:pPr>
              <a:buNone/>
            </a:pPr>
            <a:r>
              <a:rPr lang="nl-NL" dirty="0"/>
              <a:t>6 lessen: 4 x 45 minuten</a:t>
            </a:r>
          </a:p>
          <a:p>
            <a:endParaRPr lang="nl-NL" dirty="0"/>
          </a:p>
          <a:p>
            <a:r>
              <a:rPr lang="nl-NL" dirty="0"/>
              <a:t>Banen perspectief in de regio</a:t>
            </a:r>
          </a:p>
          <a:p>
            <a:r>
              <a:rPr lang="nl-NL" dirty="0"/>
              <a:t>Ben ik ondernemer?</a:t>
            </a:r>
          </a:p>
          <a:p>
            <a:r>
              <a:rPr lang="nl-NL" dirty="0"/>
              <a:t>Doorstroming MBO</a:t>
            </a:r>
          </a:p>
          <a:p>
            <a:r>
              <a:rPr lang="nl-NL" dirty="0"/>
              <a:t>Doorstroming HBO</a:t>
            </a:r>
          </a:p>
        </p:txBody>
      </p:sp>
      <p:pic>
        <p:nvPicPr>
          <p:cNvPr id="4" name="Tijdelijke aanduiding voor inhoud 3" descr="1_1aN.jpg">
            <a:hlinkClick r:id="rId2"/>
          </p:cNvPr>
          <p:cNvPicPr>
            <a:picLocks noGrp="1" noChangeAspect="1"/>
          </p:cNvPicPr>
          <p:nvPr>
            <p:ph idx="1"/>
          </p:nvPr>
        </p:nvPicPr>
        <p:blipFill>
          <a:blip r:embed="rId3" cstate="print"/>
          <a:stretch>
            <a:fillRect/>
          </a:stretch>
        </p:blipFill>
        <p:spPr>
          <a:xfrm>
            <a:off x="6158624" y="261011"/>
            <a:ext cx="2733855" cy="1583448"/>
          </a:xfrm>
        </p:spPr>
      </p:pic>
    </p:spTree>
    <p:extLst>
      <p:ext uri="{BB962C8B-B14F-4D97-AF65-F5344CB8AC3E}">
        <p14:creationId xmlns:p14="http://schemas.microsoft.com/office/powerpoint/2010/main" val="33304986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347048" cy="1143000"/>
          </a:xfrm>
        </p:spPr>
        <p:txBody>
          <a:bodyPr/>
          <a:lstStyle/>
          <a:p>
            <a:pPr algn="l"/>
            <a:r>
              <a:rPr lang="nl-NL" dirty="0"/>
              <a:t>Thema 5</a:t>
            </a:r>
          </a:p>
        </p:txBody>
      </p:sp>
      <p:sp>
        <p:nvSpPr>
          <p:cNvPr id="3" name="Tijdelijke aanduiding voor inhoud 2"/>
          <p:cNvSpPr>
            <a:spLocks noGrp="1"/>
          </p:cNvSpPr>
          <p:nvPr>
            <p:ph idx="1"/>
          </p:nvPr>
        </p:nvSpPr>
        <p:spPr>
          <a:xfrm>
            <a:off x="457200" y="1988840"/>
            <a:ext cx="8229600" cy="4137323"/>
          </a:xfrm>
        </p:spPr>
        <p:txBody>
          <a:bodyPr>
            <a:normAutofit fontScale="92500" lnSpcReduction="20000"/>
          </a:bodyPr>
          <a:lstStyle/>
          <a:p>
            <a:pPr>
              <a:buNone/>
            </a:pPr>
            <a:r>
              <a:rPr lang="nl-NL" b="1" dirty="0"/>
              <a:t>Wie kan mij helpen?</a:t>
            </a:r>
            <a:endParaRPr lang="nl-NL" dirty="0"/>
          </a:p>
          <a:p>
            <a:endParaRPr lang="nl-NL" dirty="0"/>
          </a:p>
          <a:p>
            <a:pPr marL="0" indent="0">
              <a:buNone/>
            </a:pPr>
            <a:r>
              <a:rPr lang="nl-NL" dirty="0"/>
              <a:t>8 lessen: 6 x 45 minuten</a:t>
            </a:r>
          </a:p>
          <a:p>
            <a:endParaRPr lang="nl-NL" dirty="0"/>
          </a:p>
          <a:p>
            <a:r>
              <a:rPr lang="nl-NL" dirty="0"/>
              <a:t>Elevatorpitch: presenteer jezelf</a:t>
            </a:r>
          </a:p>
          <a:p>
            <a:r>
              <a:rPr lang="nl-NL" dirty="0"/>
              <a:t>Netwerk </a:t>
            </a:r>
          </a:p>
          <a:p>
            <a:r>
              <a:rPr lang="nl-NL" dirty="0" err="1"/>
              <a:t>Social</a:t>
            </a:r>
            <a:r>
              <a:rPr lang="nl-NL" dirty="0"/>
              <a:t> media en je profiel</a:t>
            </a:r>
          </a:p>
          <a:p>
            <a:r>
              <a:rPr lang="nl-NL" dirty="0"/>
              <a:t>Curriculum Vitae</a:t>
            </a:r>
          </a:p>
          <a:p>
            <a:r>
              <a:rPr lang="nl-NL" dirty="0"/>
              <a:t>Werkervaring en vrijwilligerswerk</a:t>
            </a:r>
          </a:p>
        </p:txBody>
      </p:sp>
      <p:pic>
        <p:nvPicPr>
          <p:cNvPr id="4" name="Tijdelijke aanduiding voor inhoud 3" descr="1_1aN.jpg">
            <a:hlinkClick r:id="rId2"/>
          </p:cNvPr>
          <p:cNvPicPr>
            <a:picLocks noGrp="1" noChangeAspect="1"/>
          </p:cNvPicPr>
          <p:nvPr>
            <p:ph idx="1"/>
          </p:nvPr>
        </p:nvPicPr>
        <p:blipFill>
          <a:blip r:embed="rId3" cstate="print"/>
          <a:stretch>
            <a:fillRect/>
          </a:stretch>
        </p:blipFill>
        <p:spPr>
          <a:xfrm>
            <a:off x="6158625" y="261011"/>
            <a:ext cx="2733853" cy="1583448"/>
          </a:xfrm>
        </p:spPr>
      </p:pic>
    </p:spTree>
    <p:extLst>
      <p:ext uri="{BB962C8B-B14F-4D97-AF65-F5344CB8AC3E}">
        <p14:creationId xmlns:p14="http://schemas.microsoft.com/office/powerpoint/2010/main" val="25081805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347048" cy="1143000"/>
          </a:xfrm>
        </p:spPr>
        <p:txBody>
          <a:bodyPr/>
          <a:lstStyle/>
          <a:p>
            <a:pPr algn="l"/>
            <a:r>
              <a:rPr lang="nl-NL" dirty="0"/>
              <a:t>Thema 6</a:t>
            </a:r>
          </a:p>
        </p:txBody>
      </p:sp>
      <p:sp>
        <p:nvSpPr>
          <p:cNvPr id="3" name="Tijdelijke aanduiding voor inhoud 2"/>
          <p:cNvSpPr>
            <a:spLocks noGrp="1"/>
          </p:cNvSpPr>
          <p:nvPr>
            <p:ph idx="1"/>
          </p:nvPr>
        </p:nvSpPr>
        <p:spPr>
          <a:xfrm>
            <a:off x="457200" y="1988840"/>
            <a:ext cx="8229600" cy="4137323"/>
          </a:xfrm>
        </p:spPr>
        <p:txBody>
          <a:bodyPr>
            <a:normAutofit fontScale="85000" lnSpcReduction="20000"/>
          </a:bodyPr>
          <a:lstStyle/>
          <a:p>
            <a:pPr>
              <a:buNone/>
            </a:pPr>
            <a:r>
              <a:rPr lang="nl-NL" b="1" dirty="0"/>
              <a:t>Voorbereiding op het sollicitatiegesprek</a:t>
            </a:r>
          </a:p>
          <a:p>
            <a:endParaRPr lang="nl-NL" dirty="0"/>
          </a:p>
          <a:p>
            <a:pPr>
              <a:buNone/>
            </a:pPr>
            <a:r>
              <a:rPr lang="nl-NL" dirty="0"/>
              <a:t>6 lessen: 4 x 45 minuten</a:t>
            </a:r>
          </a:p>
          <a:p>
            <a:pPr>
              <a:buNone/>
            </a:pPr>
            <a:endParaRPr lang="nl-NL" dirty="0"/>
          </a:p>
          <a:p>
            <a:r>
              <a:rPr lang="nl-NL" dirty="0"/>
              <a:t>Een goede sollicitatie</a:t>
            </a:r>
          </a:p>
          <a:p>
            <a:r>
              <a:rPr lang="nl-NL" dirty="0"/>
              <a:t>Jouw sollicitatievaardigheden (test)</a:t>
            </a:r>
          </a:p>
          <a:p>
            <a:r>
              <a:rPr lang="nl-NL" dirty="0"/>
              <a:t>Voorbereiding gesprek </a:t>
            </a:r>
            <a:r>
              <a:rPr lang="nl-NL" dirty="0" err="1"/>
              <a:t>a.d.h.v</a:t>
            </a:r>
            <a:r>
              <a:rPr lang="nl-NL" dirty="0"/>
              <a:t>. vacature</a:t>
            </a:r>
          </a:p>
          <a:p>
            <a:r>
              <a:rPr lang="nl-NL" dirty="0"/>
              <a:t>Oefening sollicitatiegesprek</a:t>
            </a:r>
          </a:p>
          <a:p>
            <a:r>
              <a:rPr lang="nl-NL" dirty="0"/>
              <a:t>Vooroordelen en discriminatie</a:t>
            </a:r>
          </a:p>
          <a:p>
            <a:r>
              <a:rPr lang="nl-NL" dirty="0"/>
              <a:t>Weerbaarheid in solliciteren</a:t>
            </a:r>
          </a:p>
          <a:p>
            <a:endParaRPr lang="nl-NL" dirty="0"/>
          </a:p>
          <a:p>
            <a:endParaRPr lang="nl-NL" dirty="0"/>
          </a:p>
        </p:txBody>
      </p:sp>
      <p:pic>
        <p:nvPicPr>
          <p:cNvPr id="4" name="Tijdelijke aanduiding voor inhoud 3" descr="1_1aN.jpg">
            <a:hlinkClick r:id="rId2"/>
          </p:cNvPr>
          <p:cNvPicPr>
            <a:picLocks noGrp="1" noChangeAspect="1"/>
          </p:cNvPicPr>
          <p:nvPr>
            <p:ph idx="1"/>
          </p:nvPr>
        </p:nvPicPr>
        <p:blipFill>
          <a:blip r:embed="rId3" cstate="print"/>
          <a:stretch>
            <a:fillRect/>
          </a:stretch>
        </p:blipFill>
        <p:spPr>
          <a:xfrm>
            <a:off x="6158625" y="261011"/>
            <a:ext cx="2733853" cy="1583447"/>
          </a:xfrm>
        </p:spPr>
      </p:pic>
    </p:spTree>
    <p:extLst>
      <p:ext uri="{BB962C8B-B14F-4D97-AF65-F5344CB8AC3E}">
        <p14:creationId xmlns:p14="http://schemas.microsoft.com/office/powerpoint/2010/main" val="18983684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347048" cy="1143000"/>
          </a:xfrm>
        </p:spPr>
        <p:txBody>
          <a:bodyPr/>
          <a:lstStyle/>
          <a:p>
            <a:pPr algn="l"/>
            <a:r>
              <a:rPr lang="nl-NL" dirty="0"/>
              <a:t>Thema 7</a:t>
            </a:r>
          </a:p>
        </p:txBody>
      </p:sp>
      <p:sp>
        <p:nvSpPr>
          <p:cNvPr id="3" name="Tijdelijke aanduiding voor inhoud 2"/>
          <p:cNvSpPr>
            <a:spLocks noGrp="1"/>
          </p:cNvSpPr>
          <p:nvPr>
            <p:ph idx="1"/>
          </p:nvPr>
        </p:nvSpPr>
        <p:spPr>
          <a:xfrm>
            <a:off x="457200" y="1988840"/>
            <a:ext cx="8229600" cy="4137323"/>
          </a:xfrm>
        </p:spPr>
        <p:txBody>
          <a:bodyPr/>
          <a:lstStyle/>
          <a:p>
            <a:pPr>
              <a:buNone/>
            </a:pPr>
            <a:r>
              <a:rPr lang="nl-NL" b="1" dirty="0"/>
              <a:t>Je beloning</a:t>
            </a:r>
          </a:p>
          <a:p>
            <a:pPr>
              <a:buNone/>
            </a:pPr>
            <a:endParaRPr lang="nl-NL" sz="2000" dirty="0"/>
          </a:p>
          <a:p>
            <a:pPr>
              <a:buNone/>
            </a:pPr>
            <a:r>
              <a:rPr lang="nl-NL" dirty="0"/>
              <a:t>4 lessen: 2 x 45 minuten</a:t>
            </a:r>
          </a:p>
          <a:p>
            <a:endParaRPr lang="nl-NL" dirty="0"/>
          </a:p>
          <a:p>
            <a:r>
              <a:rPr lang="nl-NL" dirty="0"/>
              <a:t>Salarisstrook en sociale lasten</a:t>
            </a:r>
          </a:p>
          <a:p>
            <a:r>
              <a:rPr lang="nl-NL" dirty="0"/>
              <a:t>Volks- en werknemersverzekering</a:t>
            </a:r>
          </a:p>
        </p:txBody>
      </p:sp>
      <p:pic>
        <p:nvPicPr>
          <p:cNvPr id="4" name="Tijdelijke aanduiding voor inhoud 3" descr="1_1aN.jpg">
            <a:hlinkClick r:id="rId2"/>
          </p:cNvPr>
          <p:cNvPicPr>
            <a:picLocks noGrp="1" noChangeAspect="1"/>
          </p:cNvPicPr>
          <p:nvPr>
            <p:ph idx="1"/>
          </p:nvPr>
        </p:nvPicPr>
        <p:blipFill>
          <a:blip r:embed="rId3" cstate="print"/>
          <a:stretch>
            <a:fillRect/>
          </a:stretch>
        </p:blipFill>
        <p:spPr>
          <a:xfrm>
            <a:off x="6158626" y="261011"/>
            <a:ext cx="2733851" cy="1583447"/>
          </a:xfrm>
        </p:spPr>
      </p:pic>
    </p:spTree>
    <p:extLst>
      <p:ext uri="{BB962C8B-B14F-4D97-AF65-F5344CB8AC3E}">
        <p14:creationId xmlns:p14="http://schemas.microsoft.com/office/powerpoint/2010/main" val="2220708522"/>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angepast 1">
      <a:majorFont>
        <a:latin typeface="Comic Sans MS"/>
        <a:ea typeface=""/>
        <a:cs typeface=""/>
      </a:majorFont>
      <a:minorFont>
        <a:latin typeface="Comic Sans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0654873e-26d9-4f2d-afc5-c375d4cea883"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229050AAD54404D92429D39641D41E8" ma:contentTypeVersion="111" ma:contentTypeDescription="Een nieuw document maken." ma:contentTypeScope="" ma:versionID="44600764cde14d3de6062a0328edc14e">
  <xsd:schema xmlns:xsd="http://www.w3.org/2001/XMLSchema" xmlns:xs="http://www.w3.org/2001/XMLSchema" xmlns:p="http://schemas.microsoft.com/office/2006/metadata/properties" xmlns:ns2="5c82f96f-d469-4a40-b83c-51efc795640b" targetNamespace="http://schemas.microsoft.com/office/2006/metadata/properties" ma:root="true" ma:fieldsID="2c3e8c330e263698d3485fec8da0233c" ns2:_="">
    <xsd:import namespace="5c82f96f-d469-4a40-b83c-51efc795640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2f96f-d469-4a40-b83c-51efc795640b"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B09E6A2B-27EB-45B0-B47B-171A80640488}">
  <ds:schemaRefs>
    <ds:schemaRef ds:uri="Microsoft.SharePoint.Taxonomy.ContentTypeSync"/>
  </ds:schemaRefs>
</ds:datastoreItem>
</file>

<file path=customXml/itemProps2.xml><?xml version="1.0" encoding="utf-8"?>
<ds:datastoreItem xmlns:ds="http://schemas.openxmlformats.org/officeDocument/2006/customXml" ds:itemID="{D0C4CAD4-1148-4894-B86D-8458F2930A31}">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c82f96f-d469-4a40-b83c-51efc795640b"/>
    <ds:schemaRef ds:uri="http://www.w3.org/XML/1998/namespace"/>
    <ds:schemaRef ds:uri="http://purl.org/dc/terms/"/>
  </ds:schemaRefs>
</ds:datastoreItem>
</file>

<file path=customXml/itemProps3.xml><?xml version="1.0" encoding="utf-8"?>
<ds:datastoreItem xmlns:ds="http://schemas.openxmlformats.org/officeDocument/2006/customXml" ds:itemID="{EB25D771-22F5-4A10-BE88-9E72042DBC54}">
  <ds:schemaRefs>
    <ds:schemaRef ds:uri="http://schemas.microsoft.com/sharepoint/v3/contenttype/forms"/>
  </ds:schemaRefs>
</ds:datastoreItem>
</file>

<file path=customXml/itemProps4.xml><?xml version="1.0" encoding="utf-8"?>
<ds:datastoreItem xmlns:ds="http://schemas.openxmlformats.org/officeDocument/2006/customXml" ds:itemID="{F843BA20-1180-41C4-A88F-606FB79BE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2f96f-d469-4a40-b83c-51efc79564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24FA0EF-BD39-4140-8880-8E90916EBE7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898</TotalTime>
  <Words>2758</Words>
  <Application>Microsoft Office PowerPoint</Application>
  <PresentationFormat>Diavoorstelling (4:3)</PresentationFormat>
  <Paragraphs>705</Paragraphs>
  <Slides>100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100</vt:i4>
      </vt:variant>
    </vt:vector>
  </HeadingPairs>
  <TitlesOfParts>
    <vt:vector size="106" baseType="lpstr">
      <vt:lpstr>Arial</vt:lpstr>
      <vt:lpstr>Calibri</vt:lpstr>
      <vt:lpstr>Comic Sans MS</vt:lpstr>
      <vt:lpstr>Times New Roman</vt:lpstr>
      <vt:lpstr>Verdana</vt:lpstr>
      <vt:lpstr>Office-thema</vt:lpstr>
      <vt:lpstr>SLB en management = … </vt:lpstr>
      <vt:lpstr>Programma- SLB</vt:lpstr>
      <vt:lpstr>Opnieuw welkom!</vt:lpstr>
      <vt:lpstr>Magister…</vt:lpstr>
      <vt:lpstr>Introductie-opdrachten</vt:lpstr>
      <vt:lpstr>BPV…</vt:lpstr>
      <vt:lpstr>Dus:</vt:lpstr>
      <vt:lpstr>Dus ook…</vt:lpstr>
      <vt:lpstr>BPV</vt:lpstr>
      <vt:lpstr>Nu…</vt:lpstr>
      <vt:lpstr>Mededelingen</vt:lpstr>
      <vt:lpstr>Moodbaord  </vt:lpstr>
      <vt:lpstr>Planning</vt:lpstr>
      <vt:lpstr>Verder… </vt:lpstr>
      <vt:lpstr>Nog inleveren: </vt:lpstr>
      <vt:lpstr>En wat moet ik doen? </vt:lpstr>
      <vt:lpstr>Afsluiting grove weergave</vt:lpstr>
      <vt:lpstr>Kerntaak 04</vt:lpstr>
      <vt:lpstr>Dus….</vt:lpstr>
      <vt:lpstr>Concreet </vt:lpstr>
      <vt:lpstr>Praktisch…</vt:lpstr>
      <vt:lpstr>Leerdoelen </vt:lpstr>
      <vt:lpstr>Leerdoelen </vt:lpstr>
      <vt:lpstr>Een succesvol 2016 gewenst</vt:lpstr>
      <vt:lpstr>Acties mentor</vt:lpstr>
      <vt:lpstr>Dus….</vt:lpstr>
      <vt:lpstr>En…</vt:lpstr>
      <vt:lpstr>Vraag…</vt:lpstr>
      <vt:lpstr>Dus…</vt:lpstr>
      <vt:lpstr>1 februari 2016</vt:lpstr>
      <vt:lpstr>Planning slb op de…</vt:lpstr>
      <vt:lpstr>Meenemen</vt:lpstr>
      <vt:lpstr>En nu…</vt:lpstr>
      <vt:lpstr>BPV - concreet</vt:lpstr>
      <vt:lpstr>Digitale handboek…</vt:lpstr>
      <vt:lpstr>Functioneel overleg </vt:lpstr>
      <vt:lpstr>Groep en individu</vt:lpstr>
      <vt:lpstr>Waar zitten jullie?</vt:lpstr>
      <vt:lpstr>Disfuncties</vt:lpstr>
      <vt:lpstr>Dus…</vt:lpstr>
      <vt:lpstr>Toekomst individu en groep</vt:lpstr>
      <vt:lpstr>Jouw ontwikkeling</vt:lpstr>
      <vt:lpstr>PowerPoint-presentatie</vt:lpstr>
      <vt:lpstr>PowerPoint-presentatie</vt:lpstr>
      <vt:lpstr>Nu nog…</vt:lpstr>
      <vt:lpstr>Succes!  vakantie!  </vt:lpstr>
      <vt:lpstr>Nu…Hoe was…</vt:lpstr>
      <vt:lpstr>Leerjaar 2 </vt:lpstr>
      <vt:lpstr>Super gedaan! </vt:lpstr>
      <vt:lpstr>Slb… </vt:lpstr>
      <vt:lpstr>Placement </vt:lpstr>
      <vt:lpstr>Wat werkt?</vt:lpstr>
      <vt:lpstr>En nu…koppelen aan een doel en herschrijven digitaal </vt:lpstr>
      <vt:lpstr>De e-mail</vt:lpstr>
      <vt:lpstr>Acties mentor/deelnemer  </vt:lpstr>
      <vt:lpstr>E-mail</vt:lpstr>
      <vt:lpstr>BPV</vt:lpstr>
      <vt:lpstr>Wie? Skills 21e eeuw</vt:lpstr>
      <vt:lpstr>Oftewel…</vt:lpstr>
      <vt:lpstr>Wat heb ik nodig om goed te kunnen functioneren? </vt:lpstr>
      <vt:lpstr>Het beste uit mijzelf halen; naam: ………………………</vt:lpstr>
      <vt:lpstr>Afspraken nakomen</vt:lpstr>
      <vt:lpstr>Wat is er ingevuld?</vt:lpstr>
      <vt:lpstr>PowerPoint-presentatie</vt:lpstr>
      <vt:lpstr>Nieuwe periode</vt:lpstr>
      <vt:lpstr>Planning gesprekken</vt:lpstr>
      <vt:lpstr>Nu</vt:lpstr>
      <vt:lpstr>Kerntaak 4</vt:lpstr>
      <vt:lpstr>Kerntaak 1</vt:lpstr>
      <vt:lpstr>Kerntaak 2</vt:lpstr>
      <vt:lpstr>Kerntaak 5</vt:lpstr>
      <vt:lpstr>Opnieuw…</vt:lpstr>
      <vt:lpstr>Welke vruchten ga je plukken? </vt:lpstr>
      <vt:lpstr>SLB</vt:lpstr>
      <vt:lpstr>Planning: </vt:lpstr>
      <vt:lpstr>Nu bpv leerjaar 2</vt:lpstr>
      <vt:lpstr>Hoe was Frankrijk? </vt:lpstr>
      <vt:lpstr>Vertel wat je wil vertellen!</vt:lpstr>
      <vt:lpstr>BPV </vt:lpstr>
      <vt:lpstr>Nu:</vt:lpstr>
      <vt:lpstr>BPV-opdrachten en instructie</vt:lpstr>
      <vt:lpstr>Kerntaak 4</vt:lpstr>
      <vt:lpstr>Meetmomenten</vt:lpstr>
      <vt:lpstr>Dus…</vt:lpstr>
      <vt:lpstr>Reflectie </vt:lpstr>
      <vt:lpstr>Leerkuil</vt:lpstr>
      <vt:lpstr>Voeg bewijzen toe</vt:lpstr>
      <vt:lpstr>Werkblad… </vt:lpstr>
      <vt:lpstr>Competenties </vt:lpstr>
      <vt:lpstr>Maak een storyboard</vt:lpstr>
      <vt:lpstr>Leerjaar 3 </vt:lpstr>
      <vt:lpstr>Placemat</vt:lpstr>
      <vt:lpstr>Thema 1</vt:lpstr>
      <vt:lpstr>Thema 2</vt:lpstr>
      <vt:lpstr>Thema 3</vt:lpstr>
      <vt:lpstr>Thema 4</vt:lpstr>
      <vt:lpstr>Thema 5</vt:lpstr>
      <vt:lpstr>Thema 6</vt:lpstr>
      <vt:lpstr>Thema 7</vt:lpstr>
      <vt:lpstr>Succes!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 en management = …</dc:title>
  <dc:creator>Berenschot, Karin</dc:creator>
  <cp:lastModifiedBy>Berenschot, Karin</cp:lastModifiedBy>
  <cp:revision>59</cp:revision>
  <cp:lastPrinted>2016-11-03T17:21:18Z</cp:lastPrinted>
  <dcterms:modified xsi:type="dcterms:W3CDTF">2017-04-12T13:54:23Z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0x0101005229050AAD54404D92429D39641D41E8</vt:lpwstr>
  </property>
</Properties>
</file>